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4" r:id="rId6"/>
    <p:sldId id="275" r:id="rId7"/>
    <p:sldId id="268" r:id="rId8"/>
    <p:sldId id="267" r:id="rId9"/>
    <p:sldId id="270" r:id="rId10"/>
    <p:sldId id="269" r:id="rId11"/>
    <p:sldId id="271" r:id="rId12"/>
    <p:sldId id="266" r:id="rId13"/>
    <p:sldId id="272" r:id="rId14"/>
    <p:sldId id="262" r:id="rId15"/>
    <p:sldId id="277" r:id="rId16"/>
    <p:sldId id="263" r:id="rId17"/>
    <p:sldId id="261" r:id="rId18"/>
    <p:sldId id="273" r:id="rId19"/>
    <p:sldId id="276" r:id="rId20"/>
    <p:sldId id="274" r:id="rId2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5" d="100"/>
          <a:sy n="135" d="100"/>
        </p:scale>
        <p:origin x="90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32F5FE-3CF8-4DEA-94F9-04B6FA4A123F}" type="doc">
      <dgm:prSet loTypeId="urn:microsoft.com/office/officeart/2005/8/layout/hProcess9" loCatId="process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5937829-5E36-448D-B85F-F0CABE1BA0FB}">
      <dgm:prSet/>
      <dgm:spPr/>
      <dgm:t>
        <a:bodyPr/>
        <a:lstStyle/>
        <a:p>
          <a:pPr rtl="0"/>
          <a:r>
            <a:rPr lang="ru-RU" b="0" i="0" baseline="0" dirty="0" smtClean="0"/>
            <a:t>Количество доступных образцов</a:t>
          </a:r>
          <a:endParaRPr lang="ru-RU" dirty="0"/>
        </a:p>
      </dgm:t>
    </dgm:pt>
    <dgm:pt modelId="{D153595C-F528-4F89-9FB1-7328EB3AF5DB}" type="parTrans" cxnId="{8BA178C7-DFDC-4BBF-ACD9-500ACF1504A5}">
      <dgm:prSet/>
      <dgm:spPr/>
      <dgm:t>
        <a:bodyPr/>
        <a:lstStyle/>
        <a:p>
          <a:endParaRPr lang="ru-RU"/>
        </a:p>
      </dgm:t>
    </dgm:pt>
    <dgm:pt modelId="{0D28E768-25D5-48CE-9477-9426D5F50491}" type="sibTrans" cxnId="{8BA178C7-DFDC-4BBF-ACD9-500ACF1504A5}">
      <dgm:prSet/>
      <dgm:spPr/>
      <dgm:t>
        <a:bodyPr/>
        <a:lstStyle/>
        <a:p>
          <a:endParaRPr lang="ru-RU"/>
        </a:p>
      </dgm:t>
    </dgm:pt>
    <dgm:pt modelId="{508358C5-0FF0-41B0-8615-4419C763A6B2}">
      <dgm:prSet/>
      <dgm:spPr/>
      <dgm:t>
        <a:bodyPr/>
        <a:lstStyle/>
        <a:p>
          <a:pPr rtl="0"/>
          <a:r>
            <a:rPr lang="ru-RU" smtClean="0">
              <a:latin typeface="DejaVu Sans" pitchFamily="34"/>
            </a:rPr>
            <a:t>Сложность отладки</a:t>
          </a:r>
          <a:endParaRPr lang="ru-RU" dirty="0"/>
        </a:p>
      </dgm:t>
    </dgm:pt>
    <dgm:pt modelId="{60B6E9A2-0B08-4260-9315-3EC68CE4F017}" type="parTrans" cxnId="{5DF4B167-1BAF-4AE0-9528-B04665671810}">
      <dgm:prSet/>
      <dgm:spPr/>
      <dgm:t>
        <a:bodyPr/>
        <a:lstStyle/>
        <a:p>
          <a:endParaRPr lang="ru-RU"/>
        </a:p>
      </dgm:t>
    </dgm:pt>
    <dgm:pt modelId="{33016310-FC86-46B8-92D2-BDE18369FAE0}" type="sibTrans" cxnId="{5DF4B167-1BAF-4AE0-9528-B04665671810}">
      <dgm:prSet/>
      <dgm:spPr/>
      <dgm:t>
        <a:bodyPr/>
        <a:lstStyle/>
        <a:p>
          <a:endParaRPr lang="ru-RU"/>
        </a:p>
      </dgm:t>
    </dgm:pt>
    <dgm:pt modelId="{5FF487D6-8B7E-4CB9-B2FA-2CBAC620715A}">
      <dgm:prSet/>
      <dgm:spPr/>
      <dgm:t>
        <a:bodyPr/>
        <a:lstStyle/>
        <a:p>
          <a:pPr rtl="0"/>
          <a:r>
            <a:rPr lang="ru-RU" dirty="0" smtClean="0"/>
            <a:t>Длинный цикл разработки</a:t>
          </a:r>
          <a:endParaRPr lang="ru-RU" dirty="0"/>
        </a:p>
      </dgm:t>
    </dgm:pt>
    <dgm:pt modelId="{EC8B4348-0597-4890-8A07-66B651CFF0DF}" type="parTrans" cxnId="{DA8F5E00-71D0-493C-9D3C-E0CA105EABA8}">
      <dgm:prSet/>
      <dgm:spPr/>
      <dgm:t>
        <a:bodyPr/>
        <a:lstStyle/>
        <a:p>
          <a:endParaRPr lang="ru-RU"/>
        </a:p>
      </dgm:t>
    </dgm:pt>
    <dgm:pt modelId="{983F690E-0964-478E-B6C5-8622663FD503}" type="sibTrans" cxnId="{DA8F5E00-71D0-493C-9D3C-E0CA105EABA8}">
      <dgm:prSet/>
      <dgm:spPr/>
      <dgm:t>
        <a:bodyPr/>
        <a:lstStyle/>
        <a:p>
          <a:endParaRPr lang="ru-RU"/>
        </a:p>
      </dgm:t>
    </dgm:pt>
    <dgm:pt modelId="{520C88EF-8B3E-4694-8096-25DD132BD2F3}" type="pres">
      <dgm:prSet presAssocID="{7A32F5FE-3CF8-4DEA-94F9-04B6FA4A123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732427-9F8F-468A-B17F-54C6645BAD9D}" type="pres">
      <dgm:prSet presAssocID="{7A32F5FE-3CF8-4DEA-94F9-04B6FA4A123F}" presName="arrow" presStyleLbl="bgShp" presStyleIdx="0" presStyleCnt="1" custScaleX="117647" custLinFactNeighborX="-269" custLinFactNeighborY="-6595"/>
      <dgm:spPr/>
    </dgm:pt>
    <dgm:pt modelId="{DBA36862-CC2C-4C84-A786-40902A2FB1F6}" type="pres">
      <dgm:prSet presAssocID="{7A32F5FE-3CF8-4DEA-94F9-04B6FA4A123F}" presName="linearProcess" presStyleCnt="0"/>
      <dgm:spPr/>
    </dgm:pt>
    <dgm:pt modelId="{01683886-81E5-48A1-ABE6-9253B0384106}" type="pres">
      <dgm:prSet presAssocID="{E5937829-5E36-448D-B85F-F0CABE1BA0FB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193B11-1617-4C18-A9A2-3811D2D1CC40}" type="pres">
      <dgm:prSet presAssocID="{0D28E768-25D5-48CE-9477-9426D5F50491}" presName="sibTrans" presStyleCnt="0"/>
      <dgm:spPr/>
    </dgm:pt>
    <dgm:pt modelId="{5DC76A2E-6372-43DB-91FC-39263C0E97C7}" type="pres">
      <dgm:prSet presAssocID="{508358C5-0FF0-41B0-8615-4419C763A6B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16BDC-473B-4603-8FA7-38A78EC786A3}" type="pres">
      <dgm:prSet presAssocID="{33016310-FC86-46B8-92D2-BDE18369FAE0}" presName="sibTrans" presStyleCnt="0"/>
      <dgm:spPr/>
    </dgm:pt>
    <dgm:pt modelId="{6C22B1EC-D0EB-4458-9238-9947DABFE43E}" type="pres">
      <dgm:prSet presAssocID="{5FF487D6-8B7E-4CB9-B2FA-2CBAC620715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FF4BA7-D484-4C42-B84A-28C1F90CF69E}" type="presOf" srcId="{7A32F5FE-3CF8-4DEA-94F9-04B6FA4A123F}" destId="{520C88EF-8B3E-4694-8096-25DD132BD2F3}" srcOrd="0" destOrd="0" presId="urn:microsoft.com/office/officeart/2005/8/layout/hProcess9"/>
    <dgm:cxn modelId="{3617A777-438A-46B5-B62D-CAB1C8F248B6}" type="presOf" srcId="{5FF487D6-8B7E-4CB9-B2FA-2CBAC620715A}" destId="{6C22B1EC-D0EB-4458-9238-9947DABFE43E}" srcOrd="0" destOrd="0" presId="urn:microsoft.com/office/officeart/2005/8/layout/hProcess9"/>
    <dgm:cxn modelId="{DA8F5E00-71D0-493C-9D3C-E0CA105EABA8}" srcId="{7A32F5FE-3CF8-4DEA-94F9-04B6FA4A123F}" destId="{5FF487D6-8B7E-4CB9-B2FA-2CBAC620715A}" srcOrd="2" destOrd="0" parTransId="{EC8B4348-0597-4890-8A07-66B651CFF0DF}" sibTransId="{983F690E-0964-478E-B6C5-8622663FD503}"/>
    <dgm:cxn modelId="{EDEA3C4D-821C-40FB-9F0F-304E8EF1B48B}" type="presOf" srcId="{E5937829-5E36-448D-B85F-F0CABE1BA0FB}" destId="{01683886-81E5-48A1-ABE6-9253B0384106}" srcOrd="0" destOrd="0" presId="urn:microsoft.com/office/officeart/2005/8/layout/hProcess9"/>
    <dgm:cxn modelId="{5DF4B167-1BAF-4AE0-9528-B04665671810}" srcId="{7A32F5FE-3CF8-4DEA-94F9-04B6FA4A123F}" destId="{508358C5-0FF0-41B0-8615-4419C763A6B2}" srcOrd="1" destOrd="0" parTransId="{60B6E9A2-0B08-4260-9315-3EC68CE4F017}" sibTransId="{33016310-FC86-46B8-92D2-BDE18369FAE0}"/>
    <dgm:cxn modelId="{A6F7EF2C-B3EA-4B5D-8E27-CB93B9F6DC06}" type="presOf" srcId="{508358C5-0FF0-41B0-8615-4419C763A6B2}" destId="{5DC76A2E-6372-43DB-91FC-39263C0E97C7}" srcOrd="0" destOrd="0" presId="urn:microsoft.com/office/officeart/2005/8/layout/hProcess9"/>
    <dgm:cxn modelId="{8BA178C7-DFDC-4BBF-ACD9-500ACF1504A5}" srcId="{7A32F5FE-3CF8-4DEA-94F9-04B6FA4A123F}" destId="{E5937829-5E36-448D-B85F-F0CABE1BA0FB}" srcOrd="0" destOrd="0" parTransId="{D153595C-F528-4F89-9FB1-7328EB3AF5DB}" sibTransId="{0D28E768-25D5-48CE-9477-9426D5F50491}"/>
    <dgm:cxn modelId="{4A2474AF-D72B-47DC-A465-445C3C8C557C}" type="presParOf" srcId="{520C88EF-8B3E-4694-8096-25DD132BD2F3}" destId="{A9732427-9F8F-468A-B17F-54C6645BAD9D}" srcOrd="0" destOrd="0" presId="urn:microsoft.com/office/officeart/2005/8/layout/hProcess9"/>
    <dgm:cxn modelId="{C13CB641-0C0D-4988-ABF4-3D37AFA3ED49}" type="presParOf" srcId="{520C88EF-8B3E-4694-8096-25DD132BD2F3}" destId="{DBA36862-CC2C-4C84-A786-40902A2FB1F6}" srcOrd="1" destOrd="0" presId="urn:microsoft.com/office/officeart/2005/8/layout/hProcess9"/>
    <dgm:cxn modelId="{C85CC3C2-EF4B-4946-AAD7-329F5EADB06E}" type="presParOf" srcId="{DBA36862-CC2C-4C84-A786-40902A2FB1F6}" destId="{01683886-81E5-48A1-ABE6-9253B0384106}" srcOrd="0" destOrd="0" presId="urn:microsoft.com/office/officeart/2005/8/layout/hProcess9"/>
    <dgm:cxn modelId="{5718C352-3BA6-4F05-9808-7FEDF74BD3CA}" type="presParOf" srcId="{DBA36862-CC2C-4C84-A786-40902A2FB1F6}" destId="{BE193B11-1617-4C18-A9A2-3811D2D1CC40}" srcOrd="1" destOrd="0" presId="urn:microsoft.com/office/officeart/2005/8/layout/hProcess9"/>
    <dgm:cxn modelId="{C94B3532-CFF3-47D9-ADE1-D6D05660E49E}" type="presParOf" srcId="{DBA36862-CC2C-4C84-A786-40902A2FB1F6}" destId="{5DC76A2E-6372-43DB-91FC-39263C0E97C7}" srcOrd="2" destOrd="0" presId="urn:microsoft.com/office/officeart/2005/8/layout/hProcess9"/>
    <dgm:cxn modelId="{D6A0CEA5-CE5F-4733-B91C-7934231F6281}" type="presParOf" srcId="{DBA36862-CC2C-4C84-A786-40902A2FB1F6}" destId="{24916BDC-473B-4603-8FA7-38A78EC786A3}" srcOrd="3" destOrd="0" presId="urn:microsoft.com/office/officeart/2005/8/layout/hProcess9"/>
    <dgm:cxn modelId="{2B9F68A9-C7EC-4B3B-B1E5-0AE9414C20B9}" type="presParOf" srcId="{DBA36862-CC2C-4C84-A786-40902A2FB1F6}" destId="{6C22B1EC-D0EB-4458-9238-9947DABFE43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32427-9F8F-468A-B17F-54C6645BAD9D}">
      <dsp:nvSpPr>
        <dsp:cNvPr id="0" name=""/>
        <dsp:cNvSpPr/>
      </dsp:nvSpPr>
      <dsp:spPr>
        <a:xfrm>
          <a:off x="0" y="0"/>
          <a:ext cx="3953464" cy="3196310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1683886-81E5-48A1-ABE6-9253B0384106}">
      <dsp:nvSpPr>
        <dsp:cNvPr id="0" name=""/>
        <dsp:cNvSpPr/>
      </dsp:nvSpPr>
      <dsp:spPr>
        <a:xfrm>
          <a:off x="4246" y="958893"/>
          <a:ext cx="1272521" cy="127852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baseline="0" dirty="0" smtClean="0"/>
            <a:t>Количество доступных образцов</a:t>
          </a:r>
          <a:endParaRPr lang="ru-RU" sz="1400" kern="1200" dirty="0"/>
        </a:p>
      </dsp:txBody>
      <dsp:txXfrm>
        <a:off x="66365" y="1021012"/>
        <a:ext cx="1148283" cy="1154286"/>
      </dsp:txXfrm>
    </dsp:sp>
    <dsp:sp modelId="{5DC76A2E-6372-43DB-91FC-39263C0E97C7}">
      <dsp:nvSpPr>
        <dsp:cNvPr id="0" name=""/>
        <dsp:cNvSpPr/>
      </dsp:nvSpPr>
      <dsp:spPr>
        <a:xfrm>
          <a:off x="1340472" y="958893"/>
          <a:ext cx="1272521" cy="1278524"/>
        </a:xfrm>
        <a:prstGeom prst="roundRect">
          <a:avLst/>
        </a:prstGeom>
        <a:gradFill rotWithShape="0">
          <a:gsLst>
            <a:gs pos="0">
              <a:schemeClr val="accent3">
                <a:hueOff val="1355300"/>
                <a:satOff val="50000"/>
                <a:lumOff val="-7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355300"/>
                <a:satOff val="50000"/>
                <a:lumOff val="-7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355300"/>
                <a:satOff val="50000"/>
                <a:lumOff val="-7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DejaVu Sans" pitchFamily="34"/>
            </a:rPr>
            <a:t>Сложность отладки</a:t>
          </a:r>
          <a:endParaRPr lang="ru-RU" sz="1400" kern="1200" dirty="0"/>
        </a:p>
      </dsp:txBody>
      <dsp:txXfrm>
        <a:off x="1402591" y="1021012"/>
        <a:ext cx="1148283" cy="1154286"/>
      </dsp:txXfrm>
    </dsp:sp>
    <dsp:sp modelId="{6C22B1EC-D0EB-4458-9238-9947DABFE43E}">
      <dsp:nvSpPr>
        <dsp:cNvPr id="0" name=""/>
        <dsp:cNvSpPr/>
      </dsp:nvSpPr>
      <dsp:spPr>
        <a:xfrm>
          <a:off x="2676697" y="958893"/>
          <a:ext cx="1272521" cy="1278524"/>
        </a:xfrm>
        <a:prstGeom prst="roundRect">
          <a:avLst/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Длинный цикл разработки</a:t>
          </a:r>
          <a:endParaRPr lang="ru-RU" sz="1400" kern="1200" dirty="0"/>
        </a:p>
      </dsp:txBody>
      <dsp:txXfrm>
        <a:off x="2738816" y="1021012"/>
        <a:ext cx="1148283" cy="11542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ru-RU"/>
          </a:p>
        </p:txBody>
      </p:sp>
      <p:sp>
        <p:nvSpPr>
          <p:cNvPr id="3" name="Date Placeholder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3583209C-63F6-49B8-9D31-A5871EBCCC16}" type="datetime1">
              <a:rPr lang="ru-RU"/>
              <a:pPr lvl="0"/>
              <a:t>10.02.2014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3" y="685800"/>
            <a:ext cx="6096003" cy="3429000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/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E1A19DE5-50C7-4B39-9510-98FF1E3CE52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01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ru-RU" sz="2000" b="1"/>
              <a:t>До определённой стадии</a:t>
            </a:r>
          </a:p>
        </p:txBody>
      </p:sp>
      <p:sp>
        <p:nvSpPr>
          <p:cNvPr id="4" name="Slide Number Placeholder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336844F-706C-4E4C-A40E-0E48F32C8646}" type="slidenum">
              <a:t>5</a:t>
            </a:fld>
            <a:endParaRPr lang="ru-RU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237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1A19DE5-50C7-4B39-9510-98FF1E3CE52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855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E1A19DE5-50C7-4B39-9510-98FF1E3CE52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580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>
            <a:lvl1pPr>
              <a:defRPr lang="ru-RU"/>
            </a:lvl1pPr>
          </a:lstStyle>
          <a:p>
            <a:pPr lvl="0"/>
            <a:r>
              <a:rPr lang="ru-RU"/>
              <a:t>Название</a:t>
            </a:r>
            <a:endParaRPr lang="en-US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5410203" y="3086099"/>
            <a:ext cx="3505196" cy="1314449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lang="ru-RU" sz="2400">
                <a:latin typeface="NewStandardOld" pitchFamily="2"/>
              </a:defRPr>
            </a:lvl1pPr>
          </a:lstStyle>
          <a:p>
            <a:pPr lvl="0"/>
            <a:r>
              <a:rPr lang="ru-RU"/>
              <a:t>Лектор</a:t>
            </a:r>
            <a:endParaRPr lang="en-US"/>
          </a:p>
        </p:txBody>
      </p:sp>
      <p:sp>
        <p:nvSpPr>
          <p:cNvPr id="4" name="Footer Placeholder 4"/>
          <p:cNvSpPr txBox="1">
            <a:spLocks noGrp="1"/>
          </p:cNvSpPr>
          <p:nvPr>
            <p:ph type="ftr" sz="quarter" idx="9"/>
          </p:nvPr>
        </p:nvSpPr>
        <p:spPr>
          <a:xfrm>
            <a:off x="304796" y="971550"/>
            <a:ext cx="8610603" cy="27384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pic>
        <p:nvPicPr>
          <p:cNvPr id="5" name="Picture 2" descr="C:\Users\grechist\sync\disser\pic\iscalare-log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76596" y="182130"/>
            <a:ext cx="2162071" cy="50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 descr="C:\Users\grechist\sync\disser\pic\frtk-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4796" y="191237"/>
            <a:ext cx="1226759" cy="627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563953" y="191237"/>
            <a:ext cx="1066803" cy="641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159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EC97366-89A6-45BD-84AC-80B3A4EEC3A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38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629400" y="205977"/>
            <a:ext cx="2057400" cy="438864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205977"/>
            <a:ext cx="6019796" cy="438864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E07C795-CBA4-4C7F-8204-645F3B49E17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1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DejaVu Sans" pitchFamily="34"/>
                <a:ea typeface="DejaVu Sans" pitchFamily="34"/>
                <a:cs typeface="DejaVu Sans" pitchFamily="34"/>
              </a:defRPr>
            </a:lvl1pPr>
            <a:lvl2pPr>
              <a:defRPr>
                <a:latin typeface="DejaVu Sans" pitchFamily="34"/>
                <a:ea typeface="DejaVu Sans" pitchFamily="34"/>
                <a:cs typeface="DejaVu Sans" pitchFamily="34"/>
              </a:defRPr>
            </a:lvl2pPr>
            <a:lvl3pPr>
              <a:defRPr>
                <a:latin typeface="DejaVu Sans" pitchFamily="34"/>
                <a:ea typeface="DejaVu Sans" pitchFamily="34"/>
                <a:cs typeface="DejaVu Sans" pitchFamily="34"/>
              </a:defRPr>
            </a:lvl3pPr>
            <a:lvl4pPr>
              <a:defRPr>
                <a:latin typeface="DejaVu Sans" pitchFamily="34"/>
                <a:ea typeface="DejaVu Sans" pitchFamily="34"/>
                <a:cs typeface="DejaVu Sans" pitchFamily="34"/>
              </a:defRPr>
            </a:lvl4pPr>
            <a:lvl5pPr>
              <a:defRPr>
                <a:latin typeface="DejaVu Sans" pitchFamily="34"/>
                <a:ea typeface="DejaVu Sans" pitchFamily="34"/>
                <a:cs typeface="DejaVu Sans" pitchFamily="34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>
          <a:xfrm>
            <a:off x="304796" y="4767260"/>
            <a:ext cx="1066803" cy="273844"/>
          </a:xfrm>
        </p:spPr>
        <p:txBody>
          <a:bodyPr/>
          <a:lstStyle>
            <a:lvl1pPr>
              <a:defRPr lang="en-US">
                <a:solidFill>
                  <a:srgbClr val="000000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>
          <a:xfrm>
            <a:off x="1524003" y="4767260"/>
            <a:ext cx="6629400" cy="273844"/>
          </a:xfrm>
        </p:spPr>
        <p:txBody>
          <a:bodyPr/>
          <a:lstStyle>
            <a:lvl1pPr>
              <a:defRPr sz="1000">
                <a:solidFill>
                  <a:srgbClr val="000000"/>
                </a:solidFill>
                <a:ea typeface="DejaVu Sans" pitchFamily="34"/>
                <a:cs typeface="DejaVu Sans" pitchFamily="34"/>
              </a:defRPr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>
          <a:xfrm>
            <a:off x="8305796" y="4767260"/>
            <a:ext cx="381003" cy="27384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/>
            <a:fld id="{2E5A5FFB-03DE-4415-9809-DFFFA79BFD2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22311" y="3305171"/>
            <a:ext cx="7772400" cy="1021558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22311" y="2180039"/>
            <a:ext cx="7772400" cy="1125141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6BDD30D-B049-46A6-9D35-D64293226E4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22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200150"/>
            <a:ext cx="4038603" cy="3394472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200150"/>
            <a:ext cx="4038603" cy="3394472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FA87D8C-4AF3-4991-89E2-DE1662D00FA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39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151339"/>
            <a:ext cx="4040184" cy="479822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57200" y="1631152"/>
            <a:ext cx="4040184" cy="2963469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45023" y="1151339"/>
            <a:ext cx="4041776" cy="479822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45023" y="1631152"/>
            <a:ext cx="4041776" cy="2963469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>
          <a:xfrm>
            <a:off x="457200" y="4767260"/>
            <a:ext cx="990596" cy="273844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>
          <a:xfrm>
            <a:off x="1600200" y="4767260"/>
            <a:ext cx="6400800" cy="273844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>
          <a:xfrm>
            <a:off x="8229600" y="4767260"/>
            <a:ext cx="457200" cy="273844"/>
          </a:xfrm>
        </p:spPr>
        <p:txBody>
          <a:bodyPr/>
          <a:lstStyle>
            <a:lvl1pPr>
              <a:defRPr/>
            </a:lvl1pPr>
          </a:lstStyle>
          <a:p>
            <a:pPr lvl="0"/>
            <a:fld id="{C7A3EC23-74D5-47DB-9E9D-489FB4E4FD5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78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CD193C8-882E-4263-B37D-6E9D784EEC1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9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FBFCFFD-ECAF-4189-AE03-55315293929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50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04789"/>
            <a:ext cx="3008311" cy="871542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575047" y="204789"/>
            <a:ext cx="5111752" cy="43898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57200" y="1076321"/>
            <a:ext cx="3008311" cy="3518300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D214BF5-0832-4840-B7AE-D4523FCF126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8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49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792288" y="459577"/>
            <a:ext cx="5486400" cy="30860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792288" y="4025499"/>
            <a:ext cx="5486400" cy="603650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20617FF-86B9-4781-BBCF-FBE02919916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22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Placeholder 1"/>
          <p:cNvSpPr txBox="1">
            <a:spLocks noGrp="1"/>
          </p:cNvSpPr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457200" y="4767260"/>
            <a:ext cx="2133596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DejaVu Sans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124203" y="4767260"/>
            <a:ext cx="2895603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0" i="0" u="none" strike="noStrike" kern="1200" cap="none" spc="0" baseline="0">
                <a:solidFill>
                  <a:srgbClr val="898989"/>
                </a:solidFill>
                <a:uFillTx/>
                <a:latin typeface="DejaVu Sans" pitchFamily="34"/>
              </a:defRPr>
            </a:lvl1pPr>
          </a:lstStyle>
          <a:p>
            <a:pPr lvl="0"/>
            <a:r>
              <a:rPr lang="ru-RU"/>
              <a:t>Лаборатория суперкомпьютерных технологий для биомедицины, фармакологии и малоразмерных структур</a:t>
            </a:r>
            <a:endParaRPr lang="en-US"/>
          </a:p>
        </p:txBody>
      </p:sp>
      <p:sp>
        <p:nvSpPr>
          <p:cNvPr id="7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553203" y="4767260"/>
            <a:ext cx="2133596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Franklin Gothic Book"/>
              </a:defRPr>
            </a:lvl1pPr>
          </a:lstStyle>
          <a:p>
            <a:pPr lvl="0"/>
            <a:fld id="{84A77D25-AAF3-4AA0-885D-1505E226892A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onstantia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Franklin Gothic Book"/>
        </a:defRPr>
      </a:lvl1pPr>
      <a:lvl2pPr marL="742950" marR="0" lvl="1" indent="-285750" algn="l" defTabSz="914400" rtl="0" fontAlgn="auto" hangingPunct="1">
        <a:lnSpc>
          <a:spcPct val="100000"/>
        </a:lnSpc>
        <a:spcBef>
          <a:spcPts val="700"/>
        </a:spcBef>
        <a:spcAft>
          <a:spcPts val="0"/>
        </a:spcAft>
        <a:buSzPct val="100000"/>
        <a:buFont typeface="Arial" pitchFamily="34"/>
        <a:buChar char="–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Franklin Gothic Book"/>
        </a:defRPr>
      </a:lvl2pPr>
      <a:lvl3pPr marL="1143000" marR="0" lvl="2" indent="-22860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Franklin Gothic Book"/>
        </a:defRPr>
      </a:lvl3pPr>
      <a:lvl4pPr marL="1600200" marR="0" lvl="3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–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Franklin Gothic Book"/>
        </a:defRPr>
      </a:lvl4pPr>
      <a:lvl5pPr marL="2057400" marR="0" lvl="4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»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Franklin Gothic Book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mailto:grigory.rechistov@phystech.edu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685800" y="1597822"/>
            <a:ext cx="7772400" cy="1488277"/>
          </a:xfrm>
        </p:spPr>
        <p:txBody>
          <a:bodyPr/>
          <a:lstStyle/>
          <a:p>
            <a:pPr lvl="0"/>
            <a:r>
              <a:rPr lang="ru-RU" sz="3600" b="1" dirty="0"/>
              <a:t>Роль моделирования в процессе разработки программно-аппаратных платформ </a:t>
            </a:r>
            <a:endParaRPr lang="ru-RU" sz="3600" dirty="0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4953003" y="3486149"/>
            <a:ext cx="4038603" cy="742950"/>
          </a:xfrm>
          <a:solidFill>
            <a:srgbClr val="FFFFFF"/>
          </a:solidFill>
        </p:spPr>
        <p:txBody>
          <a:bodyPr/>
          <a:lstStyle/>
          <a:p>
            <a:pPr lvl="0">
              <a:spcBef>
                <a:spcPts val="800"/>
              </a:spcBef>
            </a:pPr>
            <a:r>
              <a:rPr lang="ru-RU" sz="3200"/>
              <a:t>Григорий Речистов</a:t>
            </a:r>
            <a:endParaRPr lang="en-US" sz="3200"/>
          </a:p>
          <a:p>
            <a:pPr lvl="0" algn="ctr">
              <a:spcBef>
                <a:spcPts val="300"/>
              </a:spcBef>
            </a:pPr>
            <a:r>
              <a:rPr lang="en-US" sz="1200" b="1">
                <a:latin typeface="Courier New" pitchFamily="49"/>
                <a:cs typeface="Courier New" pitchFamily="49"/>
                <a:hlinkClick r:id="rId2"/>
              </a:rPr>
              <a:t>grigory.rechistov@phystech.edu</a:t>
            </a:r>
            <a:r>
              <a:rPr lang="en-US" sz="1200" b="1">
                <a:latin typeface="Courier New" pitchFamily="49"/>
                <a:cs typeface="Courier New" pitchFamily="49"/>
              </a:rPr>
              <a:t> </a:t>
            </a:r>
            <a:endParaRPr lang="ru-RU" sz="1200" b="1">
              <a:latin typeface="Courier New" pitchFamily="49"/>
              <a:cs typeface="Courier New" pitchFamily="49"/>
            </a:endParaRPr>
          </a:p>
        </p:txBody>
      </p:sp>
      <p:sp>
        <p:nvSpPr>
          <p:cNvPr id="4" name="Footer Placeholder 3"/>
          <p:cNvSpPr txBox="1"/>
          <p:nvPr/>
        </p:nvSpPr>
        <p:spPr>
          <a:xfrm>
            <a:off x="304796" y="971550"/>
            <a:ext cx="8610603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1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1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sp>
        <p:nvSpPr>
          <p:cNvPr id="5" name="Date Placeholder 3"/>
          <p:cNvSpPr txBox="1"/>
          <p:nvPr/>
        </p:nvSpPr>
        <p:spPr>
          <a:xfrm>
            <a:off x="304796" y="4629149"/>
            <a:ext cx="1524003" cy="41195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dirty="0" smtClean="0">
                <a:solidFill>
                  <a:srgbClr val="000000"/>
                </a:solidFill>
                <a:latin typeface="DejaVu Sans" pitchFamily="34"/>
                <a:ea typeface="DejaVu Sans" pitchFamily="34"/>
                <a:cs typeface="DejaVu Sans" pitchFamily="34"/>
              </a:rPr>
              <a:t>30</a:t>
            </a:r>
            <a:r>
              <a:rPr lang="ru-RU" sz="1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.0</a:t>
            </a:r>
            <a:r>
              <a:rPr lang="en-US" dirty="0" smtClean="0">
                <a:solidFill>
                  <a:srgbClr val="000000"/>
                </a:solidFill>
                <a:latin typeface="DejaVu Sans" pitchFamily="34"/>
                <a:ea typeface="DejaVu Sans" pitchFamily="34"/>
                <a:cs typeface="DejaVu Sans" pitchFamily="34"/>
              </a:rPr>
              <a:t>9</a:t>
            </a:r>
            <a:r>
              <a:rPr lang="ru-RU" sz="18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.201</a:t>
            </a:r>
            <a:r>
              <a:rPr lang="en-US" dirty="0" smtClean="0">
                <a:solidFill>
                  <a:srgbClr val="000000"/>
                </a:solidFill>
                <a:latin typeface="DejaVu Sans" pitchFamily="34"/>
                <a:ea typeface="DejaVu Sans" pitchFamily="34"/>
                <a:cs typeface="DejaVu Sans" pitchFamily="34"/>
              </a:rPr>
              <a:t>4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470" y="75874"/>
            <a:ext cx="2552655" cy="696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659" y="75874"/>
            <a:ext cx="939295" cy="6218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1" y="75874"/>
            <a:ext cx="1235220" cy="646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6561"/>
            <a:ext cx="8229600" cy="628701"/>
          </a:xfrm>
        </p:spPr>
        <p:txBody>
          <a:bodyPr/>
          <a:lstStyle/>
          <a:p>
            <a:pPr lvl="0"/>
            <a:r>
              <a:rPr lang="ru-RU" sz="2400" dirty="0"/>
              <a:t>Совместная разработка ПО и аппаратуры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532015" y="330478"/>
            <a:ext cx="0" cy="203158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532015" y="2358670"/>
            <a:ext cx="6092305" cy="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548640" y="1329118"/>
            <a:ext cx="2669705" cy="1022803"/>
          </a:xfrm>
          <a:custGeom>
            <a:avLst/>
            <a:gdLst>
              <a:gd name="connsiteX0" fmla="*/ 0 w 2973494"/>
              <a:gd name="connsiteY0" fmla="*/ 819593 h 974383"/>
              <a:gd name="connsiteX1" fmla="*/ 1158240 w 2973494"/>
              <a:gd name="connsiteY1" fmla="*/ 20 h 974383"/>
              <a:gd name="connsiteX2" fmla="*/ 2350347 w 2973494"/>
              <a:gd name="connsiteY2" fmla="*/ 839913 h 974383"/>
              <a:gd name="connsiteX3" fmla="*/ 2973494 w 2973494"/>
              <a:gd name="connsiteY3" fmla="*/ 961833 h 974383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2778 h 1022778"/>
              <a:gd name="connsiteX1" fmla="*/ 1314026 w 3102187"/>
              <a:gd name="connsiteY1" fmla="*/ 5 h 1022778"/>
              <a:gd name="connsiteX2" fmla="*/ 3102187 w 3102187"/>
              <a:gd name="connsiteY2" fmla="*/ 1009231 h 1022778"/>
              <a:gd name="connsiteX0" fmla="*/ 0 w 3102187"/>
              <a:gd name="connsiteY0" fmla="*/ 1022777 h 1022777"/>
              <a:gd name="connsiteX1" fmla="*/ 1314026 w 3102187"/>
              <a:gd name="connsiteY1" fmla="*/ 4 h 1022777"/>
              <a:gd name="connsiteX2" fmla="*/ 3102187 w 3102187"/>
              <a:gd name="connsiteY2" fmla="*/ 1009230 h 1022777"/>
              <a:gd name="connsiteX0" fmla="*/ 0 w 3102187"/>
              <a:gd name="connsiteY0" fmla="*/ 1022777 h 1022777"/>
              <a:gd name="connsiteX1" fmla="*/ 1314026 w 3102187"/>
              <a:gd name="connsiteY1" fmla="*/ 4 h 1022777"/>
              <a:gd name="connsiteX2" fmla="*/ 3102187 w 3102187"/>
              <a:gd name="connsiteY2" fmla="*/ 1009230 h 1022777"/>
              <a:gd name="connsiteX0" fmla="*/ 0 w 3113851"/>
              <a:gd name="connsiteY0" fmla="*/ 1022775 h 1029578"/>
              <a:gd name="connsiteX1" fmla="*/ 1314026 w 3113851"/>
              <a:gd name="connsiteY1" fmla="*/ 2 h 1029578"/>
              <a:gd name="connsiteX2" fmla="*/ 3113851 w 3113851"/>
              <a:gd name="connsiteY2" fmla="*/ 1029548 h 1029578"/>
              <a:gd name="connsiteX0" fmla="*/ 0 w 3102187"/>
              <a:gd name="connsiteY0" fmla="*/ 1022773 h 1022803"/>
              <a:gd name="connsiteX1" fmla="*/ 1314026 w 3102187"/>
              <a:gd name="connsiteY1" fmla="*/ 0 h 1022803"/>
              <a:gd name="connsiteX2" fmla="*/ 3102187 w 3102187"/>
              <a:gd name="connsiteY2" fmla="*/ 1022773 h 102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2187" h="1022803">
                <a:moveTo>
                  <a:pt x="0" y="1022773"/>
                </a:moveTo>
                <a:cubicBezTo>
                  <a:pt x="647418" y="895773"/>
                  <a:pt x="796995" y="0"/>
                  <a:pt x="1314026" y="0"/>
                </a:cubicBezTo>
                <a:cubicBezTo>
                  <a:pt x="1831057" y="0"/>
                  <a:pt x="2116692" y="1029265"/>
                  <a:pt x="3102187" y="1022773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Freeform 9"/>
          <p:cNvSpPr/>
          <p:nvPr/>
        </p:nvSpPr>
        <p:spPr>
          <a:xfrm>
            <a:off x="1341931" y="1061585"/>
            <a:ext cx="3391130" cy="1303865"/>
          </a:xfrm>
          <a:custGeom>
            <a:avLst/>
            <a:gdLst>
              <a:gd name="connsiteX0" fmla="*/ 0 w 2973494"/>
              <a:gd name="connsiteY0" fmla="*/ 819593 h 974383"/>
              <a:gd name="connsiteX1" fmla="*/ 1158240 w 2973494"/>
              <a:gd name="connsiteY1" fmla="*/ 20 h 974383"/>
              <a:gd name="connsiteX2" fmla="*/ 2350347 w 2973494"/>
              <a:gd name="connsiteY2" fmla="*/ 839913 h 974383"/>
              <a:gd name="connsiteX3" fmla="*/ 2973494 w 2973494"/>
              <a:gd name="connsiteY3" fmla="*/ 961833 h 974383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2778 h 1022778"/>
              <a:gd name="connsiteX1" fmla="*/ 1314026 w 3102187"/>
              <a:gd name="connsiteY1" fmla="*/ 5 h 1022778"/>
              <a:gd name="connsiteX2" fmla="*/ 3102187 w 3102187"/>
              <a:gd name="connsiteY2" fmla="*/ 1009231 h 1022778"/>
              <a:gd name="connsiteX0" fmla="*/ 0 w 3102187"/>
              <a:gd name="connsiteY0" fmla="*/ 1022777 h 1022777"/>
              <a:gd name="connsiteX1" fmla="*/ 1314026 w 3102187"/>
              <a:gd name="connsiteY1" fmla="*/ 4 h 1022777"/>
              <a:gd name="connsiteX2" fmla="*/ 3102187 w 3102187"/>
              <a:gd name="connsiteY2" fmla="*/ 1009230 h 102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2187" h="1022777">
                <a:moveTo>
                  <a:pt x="0" y="1022777"/>
                </a:moveTo>
                <a:cubicBezTo>
                  <a:pt x="647418" y="895777"/>
                  <a:pt x="796995" y="2262"/>
                  <a:pt x="1314026" y="4"/>
                </a:cubicBezTo>
                <a:cubicBezTo>
                  <a:pt x="1831057" y="-2254"/>
                  <a:pt x="2221653" y="988629"/>
                  <a:pt x="3102187" y="1009230"/>
                </a:cubicBezTo>
              </a:path>
            </a:pathLst>
          </a:cu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Freeform 10"/>
          <p:cNvSpPr/>
          <p:nvPr/>
        </p:nvSpPr>
        <p:spPr>
          <a:xfrm>
            <a:off x="2089573" y="1335893"/>
            <a:ext cx="3699541" cy="1022777"/>
          </a:xfrm>
          <a:custGeom>
            <a:avLst/>
            <a:gdLst>
              <a:gd name="connsiteX0" fmla="*/ 0 w 2973494"/>
              <a:gd name="connsiteY0" fmla="*/ 819593 h 974383"/>
              <a:gd name="connsiteX1" fmla="*/ 1158240 w 2973494"/>
              <a:gd name="connsiteY1" fmla="*/ 20 h 974383"/>
              <a:gd name="connsiteX2" fmla="*/ 2350347 w 2973494"/>
              <a:gd name="connsiteY2" fmla="*/ 839913 h 974383"/>
              <a:gd name="connsiteX3" fmla="*/ 2973494 w 2973494"/>
              <a:gd name="connsiteY3" fmla="*/ 961833 h 974383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2778 h 1022778"/>
              <a:gd name="connsiteX1" fmla="*/ 1314026 w 3102187"/>
              <a:gd name="connsiteY1" fmla="*/ 5 h 1022778"/>
              <a:gd name="connsiteX2" fmla="*/ 3102187 w 3102187"/>
              <a:gd name="connsiteY2" fmla="*/ 1009231 h 1022778"/>
              <a:gd name="connsiteX0" fmla="*/ 0 w 3102187"/>
              <a:gd name="connsiteY0" fmla="*/ 1022777 h 1022777"/>
              <a:gd name="connsiteX1" fmla="*/ 1314026 w 3102187"/>
              <a:gd name="connsiteY1" fmla="*/ 4 h 1022777"/>
              <a:gd name="connsiteX2" fmla="*/ 3102187 w 3102187"/>
              <a:gd name="connsiteY2" fmla="*/ 1009230 h 102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2187" h="1022777">
                <a:moveTo>
                  <a:pt x="0" y="1022777"/>
                </a:moveTo>
                <a:cubicBezTo>
                  <a:pt x="647418" y="895777"/>
                  <a:pt x="796995" y="2262"/>
                  <a:pt x="1314026" y="4"/>
                </a:cubicBezTo>
                <a:cubicBezTo>
                  <a:pt x="1831057" y="-2254"/>
                  <a:pt x="2221653" y="988629"/>
                  <a:pt x="3102187" y="1009230"/>
                </a:cubicBezTo>
              </a:path>
            </a:pathLst>
          </a:cu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03219" y="1049552"/>
            <a:ext cx="1243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Аппаратура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2089573" y="736969"/>
            <a:ext cx="12225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Программы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3218345" y="1022802"/>
            <a:ext cx="13679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Тестирование</a:t>
            </a:r>
            <a:endParaRPr lang="ru-RU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6005100" y="2348529"/>
            <a:ext cx="691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Время</a:t>
            </a:r>
            <a:endParaRPr lang="ru-RU" sz="1200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-647351" y="1225435"/>
            <a:ext cx="20361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Интенсивность разработки</a:t>
            </a:r>
            <a:endParaRPr lang="ru-RU" sz="1000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532015" y="2565269"/>
            <a:ext cx="0" cy="196896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32015" y="4530843"/>
            <a:ext cx="6092305" cy="677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548640" y="3501284"/>
            <a:ext cx="2113990" cy="1022803"/>
          </a:xfrm>
          <a:custGeom>
            <a:avLst/>
            <a:gdLst>
              <a:gd name="connsiteX0" fmla="*/ 0 w 2973494"/>
              <a:gd name="connsiteY0" fmla="*/ 819593 h 974383"/>
              <a:gd name="connsiteX1" fmla="*/ 1158240 w 2973494"/>
              <a:gd name="connsiteY1" fmla="*/ 20 h 974383"/>
              <a:gd name="connsiteX2" fmla="*/ 2350347 w 2973494"/>
              <a:gd name="connsiteY2" fmla="*/ 839913 h 974383"/>
              <a:gd name="connsiteX3" fmla="*/ 2973494 w 2973494"/>
              <a:gd name="connsiteY3" fmla="*/ 961833 h 974383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2778 h 1022778"/>
              <a:gd name="connsiteX1" fmla="*/ 1314026 w 3102187"/>
              <a:gd name="connsiteY1" fmla="*/ 5 h 1022778"/>
              <a:gd name="connsiteX2" fmla="*/ 3102187 w 3102187"/>
              <a:gd name="connsiteY2" fmla="*/ 1009231 h 1022778"/>
              <a:gd name="connsiteX0" fmla="*/ 0 w 3102187"/>
              <a:gd name="connsiteY0" fmla="*/ 1022777 h 1022777"/>
              <a:gd name="connsiteX1" fmla="*/ 1314026 w 3102187"/>
              <a:gd name="connsiteY1" fmla="*/ 4 h 1022777"/>
              <a:gd name="connsiteX2" fmla="*/ 3102187 w 3102187"/>
              <a:gd name="connsiteY2" fmla="*/ 1009230 h 1022777"/>
              <a:gd name="connsiteX0" fmla="*/ 0 w 3102187"/>
              <a:gd name="connsiteY0" fmla="*/ 1022777 h 1022777"/>
              <a:gd name="connsiteX1" fmla="*/ 1314026 w 3102187"/>
              <a:gd name="connsiteY1" fmla="*/ 4 h 1022777"/>
              <a:gd name="connsiteX2" fmla="*/ 3102187 w 3102187"/>
              <a:gd name="connsiteY2" fmla="*/ 1009230 h 1022777"/>
              <a:gd name="connsiteX0" fmla="*/ 0 w 3113851"/>
              <a:gd name="connsiteY0" fmla="*/ 1022775 h 1029578"/>
              <a:gd name="connsiteX1" fmla="*/ 1314026 w 3113851"/>
              <a:gd name="connsiteY1" fmla="*/ 2 h 1029578"/>
              <a:gd name="connsiteX2" fmla="*/ 3113851 w 3113851"/>
              <a:gd name="connsiteY2" fmla="*/ 1029548 h 1029578"/>
              <a:gd name="connsiteX0" fmla="*/ 0 w 3102187"/>
              <a:gd name="connsiteY0" fmla="*/ 1022773 h 1022803"/>
              <a:gd name="connsiteX1" fmla="*/ 1314026 w 3102187"/>
              <a:gd name="connsiteY1" fmla="*/ 0 h 1022803"/>
              <a:gd name="connsiteX2" fmla="*/ 3102187 w 3102187"/>
              <a:gd name="connsiteY2" fmla="*/ 1022773 h 102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2187" h="1022803">
                <a:moveTo>
                  <a:pt x="0" y="1022773"/>
                </a:moveTo>
                <a:cubicBezTo>
                  <a:pt x="647418" y="895773"/>
                  <a:pt x="796995" y="0"/>
                  <a:pt x="1314026" y="0"/>
                </a:cubicBezTo>
                <a:cubicBezTo>
                  <a:pt x="1831057" y="0"/>
                  <a:pt x="2116692" y="1029265"/>
                  <a:pt x="3102187" y="1022773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Freeform 19"/>
          <p:cNvSpPr/>
          <p:nvPr/>
        </p:nvSpPr>
        <p:spPr>
          <a:xfrm>
            <a:off x="779739" y="3233751"/>
            <a:ext cx="2685246" cy="1303865"/>
          </a:xfrm>
          <a:custGeom>
            <a:avLst/>
            <a:gdLst>
              <a:gd name="connsiteX0" fmla="*/ 0 w 2973494"/>
              <a:gd name="connsiteY0" fmla="*/ 819593 h 974383"/>
              <a:gd name="connsiteX1" fmla="*/ 1158240 w 2973494"/>
              <a:gd name="connsiteY1" fmla="*/ 20 h 974383"/>
              <a:gd name="connsiteX2" fmla="*/ 2350347 w 2973494"/>
              <a:gd name="connsiteY2" fmla="*/ 839913 h 974383"/>
              <a:gd name="connsiteX3" fmla="*/ 2973494 w 2973494"/>
              <a:gd name="connsiteY3" fmla="*/ 961833 h 974383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2778 h 1022778"/>
              <a:gd name="connsiteX1" fmla="*/ 1314026 w 3102187"/>
              <a:gd name="connsiteY1" fmla="*/ 5 h 1022778"/>
              <a:gd name="connsiteX2" fmla="*/ 3102187 w 3102187"/>
              <a:gd name="connsiteY2" fmla="*/ 1009231 h 1022778"/>
              <a:gd name="connsiteX0" fmla="*/ 0 w 3102187"/>
              <a:gd name="connsiteY0" fmla="*/ 1022777 h 1022777"/>
              <a:gd name="connsiteX1" fmla="*/ 1314026 w 3102187"/>
              <a:gd name="connsiteY1" fmla="*/ 4 h 1022777"/>
              <a:gd name="connsiteX2" fmla="*/ 3102187 w 3102187"/>
              <a:gd name="connsiteY2" fmla="*/ 1009230 h 102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2187" h="1022777">
                <a:moveTo>
                  <a:pt x="0" y="1022777"/>
                </a:moveTo>
                <a:cubicBezTo>
                  <a:pt x="647418" y="895777"/>
                  <a:pt x="796995" y="2262"/>
                  <a:pt x="1314026" y="4"/>
                </a:cubicBezTo>
                <a:cubicBezTo>
                  <a:pt x="1831057" y="-2254"/>
                  <a:pt x="2221653" y="988629"/>
                  <a:pt x="3102187" y="1009230"/>
                </a:cubicBezTo>
              </a:path>
            </a:pathLst>
          </a:cu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 20"/>
          <p:cNvSpPr/>
          <p:nvPr/>
        </p:nvSpPr>
        <p:spPr>
          <a:xfrm>
            <a:off x="1005847" y="3508059"/>
            <a:ext cx="2929460" cy="1022777"/>
          </a:xfrm>
          <a:custGeom>
            <a:avLst/>
            <a:gdLst>
              <a:gd name="connsiteX0" fmla="*/ 0 w 2973494"/>
              <a:gd name="connsiteY0" fmla="*/ 819593 h 974383"/>
              <a:gd name="connsiteX1" fmla="*/ 1158240 w 2973494"/>
              <a:gd name="connsiteY1" fmla="*/ 20 h 974383"/>
              <a:gd name="connsiteX2" fmla="*/ 2350347 w 2973494"/>
              <a:gd name="connsiteY2" fmla="*/ 839913 h 974383"/>
              <a:gd name="connsiteX3" fmla="*/ 2973494 w 2973494"/>
              <a:gd name="connsiteY3" fmla="*/ 961833 h 974383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29280"/>
              <a:gd name="connsiteY0" fmla="*/ 1023725 h 1023725"/>
              <a:gd name="connsiteX1" fmla="*/ 1314026 w 3129280"/>
              <a:gd name="connsiteY1" fmla="*/ 952 h 1023725"/>
              <a:gd name="connsiteX2" fmla="*/ 2506133 w 3129280"/>
              <a:gd name="connsiteY2" fmla="*/ 840845 h 1023725"/>
              <a:gd name="connsiteX3" fmla="*/ 3129280 w 3129280"/>
              <a:gd name="connsiteY3" fmla="*/ 962765 h 102372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3735 h 1023735"/>
              <a:gd name="connsiteX1" fmla="*/ 1314026 w 3102187"/>
              <a:gd name="connsiteY1" fmla="*/ 962 h 1023735"/>
              <a:gd name="connsiteX2" fmla="*/ 2506133 w 3102187"/>
              <a:gd name="connsiteY2" fmla="*/ 840855 h 1023735"/>
              <a:gd name="connsiteX3" fmla="*/ 3102187 w 3102187"/>
              <a:gd name="connsiteY3" fmla="*/ 1010188 h 1023735"/>
              <a:gd name="connsiteX0" fmla="*/ 0 w 3102187"/>
              <a:gd name="connsiteY0" fmla="*/ 1022778 h 1022778"/>
              <a:gd name="connsiteX1" fmla="*/ 1314026 w 3102187"/>
              <a:gd name="connsiteY1" fmla="*/ 5 h 1022778"/>
              <a:gd name="connsiteX2" fmla="*/ 3102187 w 3102187"/>
              <a:gd name="connsiteY2" fmla="*/ 1009231 h 1022778"/>
              <a:gd name="connsiteX0" fmla="*/ 0 w 3102187"/>
              <a:gd name="connsiteY0" fmla="*/ 1022777 h 1022777"/>
              <a:gd name="connsiteX1" fmla="*/ 1314026 w 3102187"/>
              <a:gd name="connsiteY1" fmla="*/ 4 h 1022777"/>
              <a:gd name="connsiteX2" fmla="*/ 3102187 w 3102187"/>
              <a:gd name="connsiteY2" fmla="*/ 1009230 h 102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2187" h="1022777">
                <a:moveTo>
                  <a:pt x="0" y="1022777"/>
                </a:moveTo>
                <a:cubicBezTo>
                  <a:pt x="647418" y="895777"/>
                  <a:pt x="796995" y="2262"/>
                  <a:pt x="1314026" y="4"/>
                </a:cubicBezTo>
                <a:cubicBezTo>
                  <a:pt x="1831057" y="-2254"/>
                  <a:pt x="2221653" y="988629"/>
                  <a:pt x="3102187" y="1009230"/>
                </a:cubicBezTo>
              </a:path>
            </a:pathLst>
          </a:cu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03395" y="3222208"/>
            <a:ext cx="1352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Аппаратура</a:t>
            </a:r>
            <a:endParaRPr lang="ru-RU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1279659" y="2934117"/>
            <a:ext cx="1311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Программы</a:t>
            </a:r>
            <a:endParaRPr lang="ru-RU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2302818" y="3272750"/>
            <a:ext cx="1550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Тестирование</a:t>
            </a:r>
            <a:endParaRPr lang="ru-RU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6004895" y="4544372"/>
            <a:ext cx="691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Время</a:t>
            </a:r>
            <a:endParaRPr lang="ru-RU" sz="1200" dirty="0"/>
          </a:p>
        </p:txBody>
      </p:sp>
      <p:sp>
        <p:nvSpPr>
          <p:cNvPr id="26" name="TextBox 25"/>
          <p:cNvSpPr txBox="1"/>
          <p:nvPr/>
        </p:nvSpPr>
        <p:spPr>
          <a:xfrm rot="16200000">
            <a:off x="-647351" y="3363727"/>
            <a:ext cx="20361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Интенсивность разработки</a:t>
            </a:r>
            <a:endParaRPr lang="ru-RU" sz="1000" dirty="0"/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935307" y="2768461"/>
            <a:ext cx="0" cy="17623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5789114" y="2368126"/>
            <a:ext cx="0" cy="68749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935307" y="2944577"/>
            <a:ext cx="1853807" cy="6773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971969" y="2981163"/>
            <a:ext cx="18171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Более ранний вывод нового устройства на рынок</a:t>
            </a:r>
            <a:endParaRPr lang="ru-RU" sz="1100" dirty="0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200"/>
              <a:t>Экспериментальные архитектуры</a:t>
            </a:r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3262259" y="3012390"/>
            <a:ext cx="2743200" cy="307777"/>
          </a:xfrm>
          <a:prstGeom prst="rect">
            <a:avLst/>
          </a:prstGeom>
          <a:solidFill>
            <a:srgbClr val="000000"/>
          </a:solidFill>
          <a:ln w="25402">
            <a:solidFill>
              <a:srgbClr val="00000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</a:rPr>
              <a:t>Транзакционная память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322691" y="1054422"/>
            <a:ext cx="2743200" cy="307777"/>
          </a:xfrm>
          <a:prstGeom prst="rect">
            <a:avLst/>
          </a:prstGeom>
          <a:solidFill>
            <a:srgbClr val="9BBB59"/>
          </a:solidFill>
          <a:ln w="25402">
            <a:solidFill>
              <a:srgbClr val="71893F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</a:rPr>
              <a:t>Многоядерные системы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367680" y="3020491"/>
            <a:ext cx="2448296" cy="307777"/>
          </a:xfrm>
          <a:prstGeom prst="rect">
            <a:avLst/>
          </a:prstGeo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</a:rPr>
              <a:t>Безопасные системы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3505196" y="1031333"/>
            <a:ext cx="2362196" cy="307777"/>
          </a:xfrm>
          <a:prstGeom prst="rect">
            <a:avLst/>
          </a:prstGeom>
          <a:solidFill>
            <a:srgbClr val="F79646"/>
          </a:solidFill>
          <a:ln w="25402">
            <a:solidFill>
              <a:srgbClr val="B66D31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</a:rPr>
              <a:t>Векторные системы</a:t>
            </a:r>
          </a:p>
        </p:txBody>
      </p:sp>
      <p:sp>
        <p:nvSpPr>
          <p:cNvPr id="9" name="TextBox 10"/>
          <p:cNvSpPr txBox="1"/>
          <p:nvPr/>
        </p:nvSpPr>
        <p:spPr>
          <a:xfrm>
            <a:off x="6696846" y="3012381"/>
            <a:ext cx="2035838" cy="307777"/>
          </a:xfrm>
          <a:prstGeom prst="rect">
            <a:avLst/>
          </a:prstGeom>
          <a:solidFill>
            <a:srgbClr val="C0504D"/>
          </a:solidFill>
          <a:ln w="25402">
            <a:solidFill>
              <a:srgbClr val="8C3836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</a:rPr>
              <a:t>Сетевые топологии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6914089" y="1031333"/>
            <a:ext cx="1447796" cy="307777"/>
          </a:xfrm>
          <a:prstGeom prst="rect">
            <a:avLst/>
          </a:prstGeom>
          <a:solidFill>
            <a:srgbClr val="8064A2"/>
          </a:solidFill>
          <a:ln w="25402">
            <a:solidFill>
              <a:srgbClr val="5C4776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</a:rPr>
              <a:t>Новые </a:t>
            </a:r>
            <a:r>
              <a:rPr lang="en-US" sz="1400" b="0" i="0" u="none" strike="noStrike" kern="1200" cap="none" spc="0" baseline="0">
                <a:solidFill>
                  <a:srgbClr val="FFFFFF"/>
                </a:solidFill>
                <a:uFillTx/>
                <a:latin typeface="Franklin Gothic Book"/>
              </a:rPr>
              <a:t>ISA</a:t>
            </a:r>
            <a:endParaRPr lang="ru-RU" sz="1400" b="0" i="0" u="none" strike="noStrike" kern="1200" cap="none" spc="0" baseline="0">
              <a:solidFill>
                <a:srgbClr val="FFFFFF"/>
              </a:solidFill>
              <a:uFillTx/>
              <a:latin typeface="DejaVu Sans" pitchFamily="34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973735" y="3401659"/>
            <a:ext cx="1482050" cy="1075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8203" y="1428750"/>
            <a:ext cx="1712186" cy="112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87554" y="3395578"/>
            <a:ext cx="1608566" cy="1081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439533" y="3354000"/>
            <a:ext cx="2123063" cy="991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733796" y="1362620"/>
            <a:ext cx="1878278" cy="118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675430" y="1362620"/>
            <a:ext cx="1925113" cy="144383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200"/>
              <a:t>Обеспечение совместимости</a:t>
            </a:r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86565" y="3732909"/>
            <a:ext cx="1012826" cy="759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63803" y="3800173"/>
            <a:ext cx="836721" cy="62507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ight Arrow 6"/>
          <p:cNvSpPr/>
          <p:nvPr/>
        </p:nvSpPr>
        <p:spPr>
          <a:xfrm>
            <a:off x="2334371" y="3543299"/>
            <a:ext cx="3810003" cy="1138830"/>
          </a:xfrm>
          <a:custGeom>
            <a:avLst>
              <a:gd name="f0" fmla="val 18372"/>
              <a:gd name="f1" fmla="val 3548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val f7"/>
              <a:gd name="f15" fmla="val f8"/>
              <a:gd name="f16" fmla="pin 0 f0 21600"/>
              <a:gd name="f17" fmla="pin 0 f1 10800"/>
              <a:gd name="f18" fmla="*/ f10 f2 1"/>
              <a:gd name="f19" fmla="*/ f11 f2 1"/>
              <a:gd name="f20" fmla="+- f15 0 f14"/>
              <a:gd name="f21" fmla="val f16"/>
              <a:gd name="f22" fmla="val f17"/>
              <a:gd name="f23" fmla="*/ f16 f12 1"/>
              <a:gd name="f24" fmla="*/ f17 f13 1"/>
              <a:gd name="f25" fmla="*/ f18 1 f4"/>
              <a:gd name="f26" fmla="*/ f19 1 f4"/>
              <a:gd name="f27" fmla="*/ f20 1 21600"/>
              <a:gd name="f28" fmla="+- 21600 0 f22"/>
              <a:gd name="f29" fmla="+- 21600 0 f21"/>
              <a:gd name="f30" fmla="*/ f22 f13 1"/>
              <a:gd name="f31" fmla="*/ f21 f12 1"/>
              <a:gd name="f32" fmla="+- f25 0 f3"/>
              <a:gd name="f33" fmla="+- f26 0 f3"/>
              <a:gd name="f34" fmla="*/ 0 f27 1"/>
              <a:gd name="f35" fmla="*/ 21600 f27 1"/>
              <a:gd name="f36" fmla="*/ f29 f22 1"/>
              <a:gd name="f37" fmla="*/ f28 f13 1"/>
              <a:gd name="f38" fmla="*/ f36 1 10800"/>
              <a:gd name="f39" fmla="*/ f34 1 f27"/>
              <a:gd name="f40" fmla="*/ f35 1 f27"/>
              <a:gd name="f41" fmla="+- f21 f38 0"/>
              <a:gd name="f42" fmla="*/ f39 f12 1"/>
              <a:gd name="f43" fmla="*/ f39 f13 1"/>
              <a:gd name="f44" fmla="*/ f40 f13 1"/>
              <a:gd name="f45" fmla="*/ f41 f12 1"/>
            </a:gdLst>
            <a:ahLst>
              <a:ahXY gdRefX="f0" minX="f7" maxX="f8" gdRefY="f1" minY="f7" maxY="f9">
                <a:pos x="f23" y="f24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3"/>
              </a:cxn>
              <a:cxn ang="f33">
                <a:pos x="f31" y="f44"/>
              </a:cxn>
            </a:cxnLst>
            <a:rect l="f42" t="f30" r="f45" b="f37"/>
            <a:pathLst>
              <a:path w="21600" h="21600">
                <a:moveTo>
                  <a:pt x="f7" y="f22"/>
                </a:moveTo>
                <a:lnTo>
                  <a:pt x="f21" y="f22"/>
                </a:lnTo>
                <a:lnTo>
                  <a:pt x="f21" y="f7"/>
                </a:lnTo>
                <a:lnTo>
                  <a:pt x="f8" y="f9"/>
                </a:lnTo>
                <a:lnTo>
                  <a:pt x="f21" y="f8"/>
                </a:lnTo>
                <a:lnTo>
                  <a:pt x="f21" y="f28"/>
                </a:lnTo>
                <a:lnTo>
                  <a:pt x="f7" y="f28"/>
                </a:lnTo>
                <a:close/>
              </a:path>
            </a:pathLst>
          </a:custGeom>
          <a:noFill/>
          <a:ln w="25402">
            <a:solidFill>
              <a:srgbClr val="000000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649187" y="3583186"/>
            <a:ext cx="1143000" cy="1059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363803" y="2531269"/>
            <a:ext cx="904871" cy="67865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ight Arrow 12"/>
          <p:cNvSpPr/>
          <p:nvPr/>
        </p:nvSpPr>
        <p:spPr>
          <a:xfrm>
            <a:off x="2353418" y="2272604"/>
            <a:ext cx="3800475" cy="1195980"/>
          </a:xfrm>
          <a:custGeom>
            <a:avLst>
              <a:gd name="f0" fmla="val 18201"/>
              <a:gd name="f1" fmla="val 3336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val f7"/>
              <a:gd name="f15" fmla="val f8"/>
              <a:gd name="f16" fmla="pin 0 f0 21600"/>
              <a:gd name="f17" fmla="pin 0 f1 10800"/>
              <a:gd name="f18" fmla="*/ f10 f2 1"/>
              <a:gd name="f19" fmla="*/ f11 f2 1"/>
              <a:gd name="f20" fmla="+- f15 0 f14"/>
              <a:gd name="f21" fmla="val f16"/>
              <a:gd name="f22" fmla="val f17"/>
              <a:gd name="f23" fmla="*/ f16 f12 1"/>
              <a:gd name="f24" fmla="*/ f17 f13 1"/>
              <a:gd name="f25" fmla="*/ f18 1 f4"/>
              <a:gd name="f26" fmla="*/ f19 1 f4"/>
              <a:gd name="f27" fmla="*/ f20 1 21600"/>
              <a:gd name="f28" fmla="+- 21600 0 f22"/>
              <a:gd name="f29" fmla="+- 21600 0 f21"/>
              <a:gd name="f30" fmla="*/ f22 f13 1"/>
              <a:gd name="f31" fmla="*/ f21 f12 1"/>
              <a:gd name="f32" fmla="+- f25 0 f3"/>
              <a:gd name="f33" fmla="+- f26 0 f3"/>
              <a:gd name="f34" fmla="*/ 0 f27 1"/>
              <a:gd name="f35" fmla="*/ 21600 f27 1"/>
              <a:gd name="f36" fmla="*/ f29 f22 1"/>
              <a:gd name="f37" fmla="*/ f28 f13 1"/>
              <a:gd name="f38" fmla="*/ f36 1 10800"/>
              <a:gd name="f39" fmla="*/ f34 1 f27"/>
              <a:gd name="f40" fmla="*/ f35 1 f27"/>
              <a:gd name="f41" fmla="+- f21 f38 0"/>
              <a:gd name="f42" fmla="*/ f39 f12 1"/>
              <a:gd name="f43" fmla="*/ f39 f13 1"/>
              <a:gd name="f44" fmla="*/ f40 f13 1"/>
              <a:gd name="f45" fmla="*/ f41 f12 1"/>
            </a:gdLst>
            <a:ahLst>
              <a:ahXY gdRefX="f0" minX="f7" maxX="f8" gdRefY="f1" minY="f7" maxY="f9">
                <a:pos x="f23" y="f24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3"/>
              </a:cxn>
              <a:cxn ang="f33">
                <a:pos x="f31" y="f44"/>
              </a:cxn>
            </a:cxnLst>
            <a:rect l="f42" t="f30" r="f45" b="f37"/>
            <a:pathLst>
              <a:path w="21600" h="21600">
                <a:moveTo>
                  <a:pt x="f7" y="f22"/>
                </a:moveTo>
                <a:lnTo>
                  <a:pt x="f21" y="f22"/>
                </a:lnTo>
                <a:lnTo>
                  <a:pt x="f21" y="f7"/>
                </a:lnTo>
                <a:lnTo>
                  <a:pt x="f8" y="f9"/>
                </a:lnTo>
                <a:lnTo>
                  <a:pt x="f21" y="f8"/>
                </a:lnTo>
                <a:lnTo>
                  <a:pt x="f21" y="f28"/>
                </a:lnTo>
                <a:lnTo>
                  <a:pt x="f7" y="f28"/>
                </a:lnTo>
                <a:close/>
              </a:path>
            </a:pathLst>
          </a:custGeom>
          <a:noFill/>
          <a:ln w="25402">
            <a:solidFill>
              <a:srgbClr val="000000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</a:endParaRPr>
          </a:p>
        </p:txBody>
      </p:sp>
      <p:pic>
        <p:nvPicPr>
          <p:cNvPr id="11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667003" y="1378439"/>
            <a:ext cx="2370984" cy="52864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ight Arrow 14"/>
          <p:cNvSpPr/>
          <p:nvPr/>
        </p:nvSpPr>
        <p:spPr>
          <a:xfrm>
            <a:off x="2300292" y="1085850"/>
            <a:ext cx="3800475" cy="1113830"/>
          </a:xfrm>
          <a:custGeom>
            <a:avLst>
              <a:gd name="f0" fmla="val 18435"/>
              <a:gd name="f1" fmla="val 4693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val f7"/>
              <a:gd name="f15" fmla="val f8"/>
              <a:gd name="f16" fmla="pin 0 f0 21600"/>
              <a:gd name="f17" fmla="pin 0 f1 10800"/>
              <a:gd name="f18" fmla="*/ f10 f2 1"/>
              <a:gd name="f19" fmla="*/ f11 f2 1"/>
              <a:gd name="f20" fmla="+- f15 0 f14"/>
              <a:gd name="f21" fmla="val f16"/>
              <a:gd name="f22" fmla="val f17"/>
              <a:gd name="f23" fmla="*/ f16 f12 1"/>
              <a:gd name="f24" fmla="*/ f17 f13 1"/>
              <a:gd name="f25" fmla="*/ f18 1 f4"/>
              <a:gd name="f26" fmla="*/ f19 1 f4"/>
              <a:gd name="f27" fmla="*/ f20 1 21600"/>
              <a:gd name="f28" fmla="+- 21600 0 f22"/>
              <a:gd name="f29" fmla="+- 21600 0 f21"/>
              <a:gd name="f30" fmla="*/ f22 f13 1"/>
              <a:gd name="f31" fmla="*/ f21 f12 1"/>
              <a:gd name="f32" fmla="+- f25 0 f3"/>
              <a:gd name="f33" fmla="+- f26 0 f3"/>
              <a:gd name="f34" fmla="*/ 0 f27 1"/>
              <a:gd name="f35" fmla="*/ 21600 f27 1"/>
              <a:gd name="f36" fmla="*/ f29 f22 1"/>
              <a:gd name="f37" fmla="*/ f28 f13 1"/>
              <a:gd name="f38" fmla="*/ f36 1 10800"/>
              <a:gd name="f39" fmla="*/ f34 1 f27"/>
              <a:gd name="f40" fmla="*/ f35 1 f27"/>
              <a:gd name="f41" fmla="+- f21 f38 0"/>
              <a:gd name="f42" fmla="*/ f39 f12 1"/>
              <a:gd name="f43" fmla="*/ f39 f13 1"/>
              <a:gd name="f44" fmla="*/ f40 f13 1"/>
              <a:gd name="f45" fmla="*/ f41 f12 1"/>
            </a:gdLst>
            <a:ahLst>
              <a:ahXY gdRefX="f0" minX="f7" maxX="f8" gdRefY="f1" minY="f7" maxY="f9">
                <a:pos x="f23" y="f24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3"/>
              </a:cxn>
              <a:cxn ang="f33">
                <a:pos x="f31" y="f44"/>
              </a:cxn>
            </a:cxnLst>
            <a:rect l="f42" t="f30" r="f45" b="f37"/>
            <a:pathLst>
              <a:path w="21600" h="21600">
                <a:moveTo>
                  <a:pt x="f7" y="f22"/>
                </a:moveTo>
                <a:lnTo>
                  <a:pt x="f21" y="f22"/>
                </a:lnTo>
                <a:lnTo>
                  <a:pt x="f21" y="f7"/>
                </a:lnTo>
                <a:lnTo>
                  <a:pt x="f8" y="f9"/>
                </a:lnTo>
                <a:lnTo>
                  <a:pt x="f21" y="f8"/>
                </a:lnTo>
                <a:lnTo>
                  <a:pt x="f21" y="f28"/>
                </a:lnTo>
                <a:lnTo>
                  <a:pt x="f7" y="f28"/>
                </a:lnTo>
                <a:close/>
              </a:path>
            </a:pathLst>
          </a:custGeom>
          <a:noFill/>
          <a:ln w="25402">
            <a:solidFill>
              <a:srgbClr val="000000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</a:endParaRPr>
          </a:p>
        </p:txBody>
      </p:sp>
      <p:pic>
        <p:nvPicPr>
          <p:cNvPr id="13" name="Picture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218624" y="2371176"/>
            <a:ext cx="1084277" cy="522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454392" y="1238554"/>
            <a:ext cx="1679204" cy="809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6402199" y="1237356"/>
            <a:ext cx="1522604" cy="810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8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574480" y="2490880"/>
            <a:ext cx="1636995" cy="810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9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349593" y="1387976"/>
            <a:ext cx="404539" cy="510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0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6328251" y="3055650"/>
            <a:ext cx="1674577" cy="329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7242651" y="2371404"/>
            <a:ext cx="1520345" cy="31971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lide Number Placeholder 20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199" y="32384"/>
            <a:ext cx="8229600" cy="366883"/>
          </a:xfrm>
        </p:spPr>
        <p:txBody>
          <a:bodyPr/>
          <a:lstStyle/>
          <a:p>
            <a:pPr lvl="0"/>
            <a:r>
              <a:rPr lang="ru-RU" sz="3200" dirty="0"/>
              <a:t>Терминология</a:t>
            </a:r>
          </a:p>
        </p:txBody>
      </p:sp>
      <p:sp>
        <p:nvSpPr>
          <p:cNvPr id="5" name="Rectangle 14"/>
          <p:cNvSpPr/>
          <p:nvPr/>
        </p:nvSpPr>
        <p:spPr>
          <a:xfrm>
            <a:off x="562858" y="4227929"/>
            <a:ext cx="258400" cy="369335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 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524003" y="539355"/>
            <a:ext cx="1631243" cy="2016537"/>
            <a:chOff x="784170" y="998203"/>
            <a:chExt cx="1188996" cy="1608021"/>
          </a:xfrm>
        </p:grpSpPr>
        <p:pic>
          <p:nvPicPr>
            <p:cNvPr id="8" name="Picture 2" descr="The Black Box of You: Why the Quantified Self is so Frustrating Today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34" t="8002" r="10545" b="9095"/>
            <a:stretch/>
          </p:blipFill>
          <p:spPr bwMode="auto">
            <a:xfrm>
              <a:off x="784170" y="1336948"/>
              <a:ext cx="1188996" cy="126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785195" y="998203"/>
              <a:ext cx="1177993" cy="2945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>
                  <a:solidFill>
                    <a:srgbClr val="000000"/>
                  </a:solidFill>
                  <a:latin typeface="DejaVu Sans" pitchFamily="34"/>
                  <a:ea typeface="DejaVu Sans" pitchFamily="34"/>
                  <a:cs typeface="DejaVu Sans" pitchFamily="34"/>
                </a:rPr>
                <a:t>Симуляция </a:t>
              </a:r>
              <a:endParaRPr lang="ru-RU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214534" y="488165"/>
            <a:ext cx="1631244" cy="2114222"/>
            <a:chOff x="4731072" y="1015180"/>
            <a:chExt cx="1177187" cy="1555933"/>
          </a:xfrm>
        </p:grpSpPr>
        <p:pic>
          <p:nvPicPr>
            <p:cNvPr id="11" name="Picture 4" descr="http://openclipart.org/image/800px/svg_to_png/7782/molumen_transparent_cube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90" r="16717"/>
            <a:stretch/>
          </p:blipFill>
          <p:spPr bwMode="auto">
            <a:xfrm>
              <a:off x="4731072" y="1384512"/>
              <a:ext cx="1177187" cy="1186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4801208" y="1015180"/>
              <a:ext cx="1057553" cy="2718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dirty="0">
                  <a:solidFill>
                    <a:srgbClr val="000000"/>
                  </a:solidFill>
                  <a:latin typeface="DejaVu Sans" pitchFamily="34"/>
                  <a:ea typeface="DejaVu Sans" pitchFamily="34"/>
                  <a:cs typeface="DejaVu Sans" pitchFamily="34"/>
                </a:rPr>
                <a:t>Эмуляция </a:t>
              </a:r>
              <a:endParaRPr lang="ru-RU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29481" y="2637267"/>
            <a:ext cx="3386559" cy="2242877"/>
            <a:chOff x="1932293" y="3154202"/>
            <a:chExt cx="2785031" cy="1627094"/>
          </a:xfrm>
        </p:grpSpPr>
        <p:sp>
          <p:nvSpPr>
            <p:cNvPr id="14" name="Rectangle 13"/>
            <p:cNvSpPr/>
            <p:nvPr/>
          </p:nvSpPr>
          <p:spPr>
            <a:xfrm>
              <a:off x="2361239" y="4411964"/>
              <a:ext cx="21355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0000"/>
                  </a:solidFill>
                  <a:latin typeface="DejaVu Sans" pitchFamily="34"/>
                  <a:ea typeface="DejaVu Sans" pitchFamily="34"/>
                  <a:cs typeface="DejaVu Sans" pitchFamily="34"/>
                </a:rPr>
                <a:t>Виртуализация </a:t>
              </a:r>
              <a:endParaRPr lang="ru-RU" dirty="0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1932293" y="3154202"/>
              <a:ext cx="2785031" cy="1264658"/>
              <a:chOff x="1289128" y="3119022"/>
              <a:chExt cx="2785031" cy="1264658"/>
            </a:xfrm>
          </p:grpSpPr>
          <p:sp>
            <p:nvSpPr>
              <p:cNvPr id="16" name="Cube 15"/>
              <p:cNvSpPr/>
              <p:nvPr/>
            </p:nvSpPr>
            <p:spPr>
              <a:xfrm>
                <a:off x="1289128" y="3971608"/>
                <a:ext cx="2785031" cy="412072"/>
              </a:xfrm>
              <a:prstGeom prst="cube">
                <a:avLst>
                  <a:gd name="adj" fmla="val 41931"/>
                </a:avLst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/>
                  <a:t>Аппаратура</a:t>
                </a:r>
                <a:endParaRPr lang="ru-RU" sz="1200" dirty="0"/>
              </a:p>
            </p:txBody>
          </p:sp>
          <p:sp>
            <p:nvSpPr>
              <p:cNvPr id="17" name="Cube 16"/>
              <p:cNvSpPr/>
              <p:nvPr/>
            </p:nvSpPr>
            <p:spPr>
              <a:xfrm>
                <a:off x="1289129" y="3677004"/>
                <a:ext cx="1332150" cy="412072"/>
              </a:xfrm>
              <a:prstGeom prst="cube">
                <a:avLst>
                  <a:gd name="adj" fmla="val 41931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/>
                  <a:t>Виртуальная машина</a:t>
                </a:r>
                <a:endParaRPr lang="ru-RU" sz="1200" dirty="0"/>
              </a:p>
            </p:txBody>
          </p:sp>
          <p:sp>
            <p:nvSpPr>
              <p:cNvPr id="18" name="Rectangle 14"/>
              <p:cNvSpPr/>
              <p:nvPr/>
            </p:nvSpPr>
            <p:spPr>
              <a:xfrm>
                <a:off x="1289129" y="3254273"/>
                <a:ext cx="254041" cy="276999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vert="horz" wrap="square" lIns="68580" tIns="34290" rIns="68580" bIns="34290" anchor="t" anchorCtr="0" compatLnSpc="1">
                <a:spAutoFit/>
              </a:bodyPr>
              <a:lstStyle/>
              <a:p>
                <a:pPr defTabSz="68580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350">
                    <a:solidFill>
                      <a:srgbClr val="000000"/>
                    </a:solidFill>
                    <a:latin typeface="DejaVu Sans" pitchFamily="34"/>
                    <a:ea typeface="DejaVu Sans" pitchFamily="34"/>
                    <a:cs typeface="DejaVu Sans" pitchFamily="34"/>
                  </a:rPr>
                  <a:t> </a:t>
                </a:r>
                <a:endParaRPr lang="ru-RU" sz="1350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9" name="Cube 18"/>
              <p:cNvSpPr/>
              <p:nvPr/>
            </p:nvSpPr>
            <p:spPr>
              <a:xfrm>
                <a:off x="1289129" y="3408299"/>
                <a:ext cx="1332150" cy="412072"/>
              </a:xfrm>
              <a:prstGeom prst="cube">
                <a:avLst>
                  <a:gd name="adj" fmla="val 41931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/>
                  <a:t>Операционная система</a:t>
                </a:r>
                <a:endParaRPr lang="ru-RU" sz="1200" dirty="0"/>
              </a:p>
            </p:txBody>
          </p:sp>
          <p:sp>
            <p:nvSpPr>
              <p:cNvPr id="20" name="Cube 19"/>
              <p:cNvSpPr/>
              <p:nvPr/>
            </p:nvSpPr>
            <p:spPr>
              <a:xfrm>
                <a:off x="1289129" y="3119022"/>
                <a:ext cx="1332150" cy="412072"/>
              </a:xfrm>
              <a:prstGeom prst="cube">
                <a:avLst>
                  <a:gd name="adj" fmla="val 41931"/>
                </a:avLst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/>
                  <a:t>Приложения</a:t>
                </a:r>
                <a:endParaRPr lang="ru-RU" sz="1200" dirty="0"/>
              </a:p>
            </p:txBody>
          </p:sp>
          <p:sp>
            <p:nvSpPr>
              <p:cNvPr id="21" name="Cube 20"/>
              <p:cNvSpPr/>
              <p:nvPr/>
            </p:nvSpPr>
            <p:spPr>
              <a:xfrm>
                <a:off x="2742009" y="3677004"/>
                <a:ext cx="1332150" cy="412072"/>
              </a:xfrm>
              <a:prstGeom prst="cube">
                <a:avLst>
                  <a:gd name="adj" fmla="val 41931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/>
                  <a:t>Виртуальная машина</a:t>
                </a:r>
                <a:endParaRPr lang="ru-RU" sz="1200" dirty="0"/>
              </a:p>
            </p:txBody>
          </p:sp>
          <p:sp>
            <p:nvSpPr>
              <p:cNvPr id="22" name="Rectangle 14"/>
              <p:cNvSpPr/>
              <p:nvPr/>
            </p:nvSpPr>
            <p:spPr>
              <a:xfrm>
                <a:off x="2742009" y="3254273"/>
                <a:ext cx="254041" cy="276999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vert="horz" wrap="square" lIns="68580" tIns="34290" rIns="68580" bIns="34290" anchor="t" anchorCtr="0" compatLnSpc="1">
                <a:spAutoFit/>
              </a:bodyPr>
              <a:lstStyle/>
              <a:p>
                <a:pPr defTabSz="68580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350">
                    <a:solidFill>
                      <a:srgbClr val="000000"/>
                    </a:solidFill>
                    <a:latin typeface="DejaVu Sans" pitchFamily="34"/>
                    <a:ea typeface="DejaVu Sans" pitchFamily="34"/>
                    <a:cs typeface="DejaVu Sans" pitchFamily="34"/>
                  </a:rPr>
                  <a:t> </a:t>
                </a:r>
                <a:endParaRPr lang="ru-RU" sz="1350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" name="Cube 22"/>
              <p:cNvSpPr/>
              <p:nvPr/>
            </p:nvSpPr>
            <p:spPr>
              <a:xfrm>
                <a:off x="2742009" y="3408299"/>
                <a:ext cx="1332150" cy="412072"/>
              </a:xfrm>
              <a:prstGeom prst="cube">
                <a:avLst>
                  <a:gd name="adj" fmla="val 41931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/>
                  <a:t>Операционная система</a:t>
                </a:r>
                <a:endParaRPr lang="ru-RU" sz="1200" dirty="0"/>
              </a:p>
            </p:txBody>
          </p:sp>
          <p:sp>
            <p:nvSpPr>
              <p:cNvPr id="24" name="Cube 23"/>
              <p:cNvSpPr/>
              <p:nvPr/>
            </p:nvSpPr>
            <p:spPr>
              <a:xfrm>
                <a:off x="2742009" y="3119022"/>
                <a:ext cx="1332150" cy="412072"/>
              </a:xfrm>
              <a:prstGeom prst="cube">
                <a:avLst>
                  <a:gd name="adj" fmla="val 41931"/>
                </a:avLst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/>
                  <a:t>Приложения</a:t>
                </a:r>
                <a:endParaRPr lang="ru-RU" sz="1200" dirty="0"/>
              </a:p>
            </p:txBody>
          </p:sp>
        </p:grpSp>
      </p:grpSp>
      <p:sp>
        <p:nvSpPr>
          <p:cNvPr id="26" name="Slide Number Placeholder 25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51471"/>
            <a:ext cx="8229600" cy="504053"/>
          </a:xfrm>
        </p:spPr>
        <p:txBody>
          <a:bodyPr/>
          <a:lstStyle/>
          <a:p>
            <a:pPr lvl="0"/>
            <a:r>
              <a:rPr lang="ru-RU" sz="3200" dirty="0"/>
              <a:t>Типы симуляторов</a:t>
            </a:r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grpSp>
        <p:nvGrpSpPr>
          <p:cNvPr id="5" name="Group 14"/>
          <p:cNvGrpSpPr/>
          <p:nvPr/>
        </p:nvGrpSpPr>
        <p:grpSpPr>
          <a:xfrm>
            <a:off x="5076053" y="771552"/>
            <a:ext cx="1863812" cy="1512856"/>
            <a:chOff x="5076053" y="771552"/>
            <a:chExt cx="1863812" cy="1512856"/>
          </a:xfrm>
        </p:grpSpPr>
        <p:sp>
          <p:nvSpPr>
            <p:cNvPr id="6" name="Rectangle 6"/>
            <p:cNvSpPr/>
            <p:nvPr/>
          </p:nvSpPr>
          <p:spPr>
            <a:xfrm>
              <a:off x="5076053" y="771552"/>
              <a:ext cx="1837358" cy="307777"/>
            </a:xfrm>
            <a:prstGeom prst="rect">
              <a:avLst/>
            </a:prstGeom>
            <a:solidFill>
              <a:srgbClr val="FFFFFF"/>
            </a:solidFill>
            <a:ln w="25402">
              <a:solidFill>
                <a:srgbClr val="000000"/>
              </a:solidFill>
              <a:prstDash val="solid"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400" b="0" i="0" u="none" strike="noStrike" kern="1200" cap="none" spc="0" baseline="0">
                  <a:solidFill>
                    <a:srgbClr val="000000"/>
                  </a:solidFill>
                  <a:uFillTx/>
                  <a:latin typeface="DejaVu Sans" pitchFamily="34"/>
                </a:rPr>
                <a:t>Функциональные</a:t>
              </a:r>
            </a:p>
          </p:txBody>
        </p:sp>
        <p:sp>
          <p:nvSpPr>
            <p:cNvPr id="7" name="TextBox 11"/>
            <p:cNvSpPr txBox="1"/>
            <p:nvPr/>
          </p:nvSpPr>
          <p:spPr>
            <a:xfrm>
              <a:off x="5282040" y="1084076"/>
              <a:ext cx="1657825" cy="120033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7200" b="1" i="1" u="none" strike="noStrike" kern="1200" cap="none" spc="0" baseline="0">
                  <a:solidFill>
                    <a:srgbClr val="000000"/>
                  </a:solidFill>
                  <a:uFillTx/>
                  <a:latin typeface="Cambria" pitchFamily="18"/>
                </a:rPr>
                <a:t>f</a:t>
              </a:r>
              <a:r>
                <a:rPr lang="ru-RU" sz="7200" b="1" i="1" u="none" strike="noStrike" kern="1200" cap="none" spc="0" baseline="0">
                  <a:solidFill>
                    <a:srgbClr val="000000"/>
                  </a:solidFill>
                  <a:uFillTx/>
                  <a:latin typeface="Cambria" pitchFamily="18"/>
                </a:rPr>
                <a:t>(</a:t>
              </a:r>
              <a:r>
                <a:rPr lang="en-US" sz="7200" b="1" i="1" u="none" strike="noStrike" kern="1200" cap="none" spc="0" baseline="0">
                  <a:solidFill>
                    <a:srgbClr val="000000"/>
                  </a:solidFill>
                  <a:uFillTx/>
                  <a:latin typeface="Cambria" pitchFamily="18"/>
                </a:rPr>
                <a:t>x</a:t>
              </a:r>
              <a:r>
                <a:rPr lang="ru-RU" sz="7200" b="1" i="1" u="none" strike="noStrike" kern="1200" cap="none" spc="0" baseline="0">
                  <a:solidFill>
                    <a:srgbClr val="000000"/>
                  </a:solidFill>
                  <a:uFillTx/>
                  <a:latin typeface="Cambria" pitchFamily="18"/>
                </a:rPr>
                <a:t>)</a:t>
              </a:r>
            </a:p>
          </p:txBody>
        </p:sp>
      </p:grpSp>
      <p:grpSp>
        <p:nvGrpSpPr>
          <p:cNvPr id="8" name="Group 15"/>
          <p:cNvGrpSpPr/>
          <p:nvPr/>
        </p:nvGrpSpPr>
        <p:grpSpPr>
          <a:xfrm>
            <a:off x="7032366" y="771552"/>
            <a:ext cx="1495172" cy="1491048"/>
            <a:chOff x="7032366" y="771552"/>
            <a:chExt cx="1495172" cy="1491048"/>
          </a:xfrm>
        </p:grpSpPr>
        <p:sp>
          <p:nvSpPr>
            <p:cNvPr id="9" name="Rectangle 7"/>
            <p:cNvSpPr/>
            <p:nvPr/>
          </p:nvSpPr>
          <p:spPr>
            <a:xfrm>
              <a:off x="7048844" y="771552"/>
              <a:ext cx="1326008" cy="307777"/>
            </a:xfrm>
            <a:prstGeom prst="rect">
              <a:avLst/>
            </a:prstGeom>
            <a:solidFill>
              <a:srgbClr val="FFFFFF"/>
            </a:solidFill>
            <a:ln w="25402">
              <a:solidFill>
                <a:srgbClr val="000000"/>
              </a:solidFill>
              <a:prstDash val="solid"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400" b="0" i="0" u="none" strike="noStrike" kern="1200" cap="none" spc="0" baseline="0">
                  <a:solidFill>
                    <a:srgbClr val="000000"/>
                  </a:solidFill>
                  <a:uFillTx/>
                  <a:latin typeface="DejaVu Sans" pitchFamily="34"/>
                </a:rPr>
                <a:t>Потактовые</a:t>
              </a:r>
            </a:p>
          </p:txBody>
        </p:sp>
        <p:pic>
          <p:nvPicPr>
            <p:cNvPr id="10" name="Picture 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032366" y="1141226"/>
              <a:ext cx="1495172" cy="11213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" name="Group 17"/>
          <p:cNvGrpSpPr/>
          <p:nvPr/>
        </p:nvGrpSpPr>
        <p:grpSpPr>
          <a:xfrm>
            <a:off x="5207645" y="2775862"/>
            <a:ext cx="3368777" cy="1668578"/>
            <a:chOff x="5207645" y="2775862"/>
            <a:chExt cx="3368777" cy="1668578"/>
          </a:xfrm>
        </p:grpSpPr>
        <p:sp>
          <p:nvSpPr>
            <p:cNvPr id="12" name="Rectangle 8"/>
            <p:cNvSpPr/>
            <p:nvPr/>
          </p:nvSpPr>
          <p:spPr>
            <a:xfrm>
              <a:off x="6291291" y="2775862"/>
              <a:ext cx="1244251" cy="307777"/>
            </a:xfrm>
            <a:prstGeom prst="rect">
              <a:avLst/>
            </a:prstGeom>
            <a:solidFill>
              <a:srgbClr val="FFFFFF"/>
            </a:solidFill>
            <a:ln w="25402">
              <a:solidFill>
                <a:srgbClr val="000000"/>
              </a:solidFill>
              <a:prstDash val="solid"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400" b="0" i="0" u="none" strike="noStrike" kern="1200" cap="none" spc="0" baseline="0">
                  <a:solidFill>
                    <a:srgbClr val="000000"/>
                  </a:solidFill>
                  <a:uFillTx/>
                  <a:latin typeface="DejaVu Sans" pitchFamily="34"/>
                </a:rPr>
                <a:t>Гибридные</a:t>
              </a:r>
            </a:p>
          </p:txBody>
        </p:sp>
        <p:pic>
          <p:nvPicPr>
            <p:cNvPr id="13" name="Picture 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7204822" y="3278846"/>
              <a:ext cx="1371600" cy="1028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Picture 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5207645" y="3141933"/>
              <a:ext cx="2195510" cy="13025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Left-Right Arrow 12"/>
            <p:cNvSpPr/>
            <p:nvPr/>
          </p:nvSpPr>
          <p:spPr>
            <a:xfrm>
              <a:off x="6754425" y="3494388"/>
              <a:ext cx="481870" cy="29880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val 50000"/>
                <a:gd name="f8" fmla="+- 0 0 -360"/>
                <a:gd name="f9" fmla="+- 0 0 -180"/>
                <a:gd name="f10" fmla="abs f3"/>
                <a:gd name="f11" fmla="abs f4"/>
                <a:gd name="f12" fmla="abs f5"/>
                <a:gd name="f13" fmla="*/ f8 f0 1"/>
                <a:gd name="f14" fmla="*/ f9 f0 1"/>
                <a:gd name="f15" fmla="?: f10 f3 1"/>
                <a:gd name="f16" fmla="?: f11 f4 1"/>
                <a:gd name="f17" fmla="?: f12 f5 1"/>
                <a:gd name="f18" fmla="*/ f13 1 f2"/>
                <a:gd name="f19" fmla="*/ f14 1 f2"/>
                <a:gd name="f20" fmla="*/ f15 1 21600"/>
                <a:gd name="f21" fmla="*/ f16 1 21600"/>
                <a:gd name="f22" fmla="*/ 21600 f15 1"/>
                <a:gd name="f23" fmla="*/ 21600 f16 1"/>
                <a:gd name="f24" fmla="+- f18 0 f1"/>
                <a:gd name="f25" fmla="+- f19 0 f1"/>
                <a:gd name="f26" fmla="min f21 f20"/>
                <a:gd name="f27" fmla="*/ f22 1 f17"/>
                <a:gd name="f28" fmla="*/ f23 1 f17"/>
                <a:gd name="f29" fmla="val f27"/>
                <a:gd name="f30" fmla="val f28"/>
                <a:gd name="f31" fmla="*/ f6 f26 1"/>
                <a:gd name="f32" fmla="+- f30 0 f6"/>
                <a:gd name="f33" fmla="+- f29 0 f6"/>
                <a:gd name="f34" fmla="*/ f29 f26 1"/>
                <a:gd name="f35" fmla="*/ f30 f26 1"/>
                <a:gd name="f36" fmla="*/ f32 1 2"/>
                <a:gd name="f37" fmla="*/ f33 1 2"/>
                <a:gd name="f38" fmla="min f33 f32"/>
                <a:gd name="f39" fmla="*/ f32 f7 1"/>
                <a:gd name="f40" fmla="+- f6 f36 0"/>
                <a:gd name="f41" fmla="+- f6 f37 0"/>
                <a:gd name="f42" fmla="*/ f38 f7 1"/>
                <a:gd name="f43" fmla="*/ f39 1 200000"/>
                <a:gd name="f44" fmla="*/ f42 1 100000"/>
                <a:gd name="f45" fmla="+- f40 0 f43"/>
                <a:gd name="f46" fmla="+- f40 f43 0"/>
                <a:gd name="f47" fmla="*/ f40 f26 1"/>
                <a:gd name="f48" fmla="*/ f41 f26 1"/>
                <a:gd name="f49" fmla="+- f29 0 f44"/>
                <a:gd name="f50" fmla="*/ f45 f44 1"/>
                <a:gd name="f51" fmla="*/ f45 f26 1"/>
                <a:gd name="f52" fmla="*/ f46 f26 1"/>
                <a:gd name="f53" fmla="*/ f44 f26 1"/>
                <a:gd name="f54" fmla="*/ f50 1 f36"/>
                <a:gd name="f55" fmla="*/ f49 f26 1"/>
                <a:gd name="f56" fmla="+- f44 0 f54"/>
                <a:gd name="f57" fmla="+- f49 f54 0"/>
                <a:gd name="f58" fmla="*/ f56 f26 1"/>
                <a:gd name="f59" fmla="*/ f57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55" y="f31"/>
                </a:cxn>
                <a:cxn ang="f24">
                  <a:pos x="f48" y="f51"/>
                </a:cxn>
                <a:cxn ang="f24">
                  <a:pos x="f53" y="f31"/>
                </a:cxn>
                <a:cxn ang="f25">
                  <a:pos x="f53" y="f35"/>
                </a:cxn>
                <a:cxn ang="f25">
                  <a:pos x="f48" y="f52"/>
                </a:cxn>
                <a:cxn ang="f25">
                  <a:pos x="f55" y="f35"/>
                </a:cxn>
              </a:cxnLst>
              <a:rect l="f58" t="f51" r="f59" b="f52"/>
              <a:pathLst>
                <a:path>
                  <a:moveTo>
                    <a:pt x="f31" y="f47"/>
                  </a:moveTo>
                  <a:lnTo>
                    <a:pt x="f53" y="f31"/>
                  </a:lnTo>
                  <a:lnTo>
                    <a:pt x="f53" y="f51"/>
                  </a:lnTo>
                  <a:lnTo>
                    <a:pt x="f55" y="f51"/>
                  </a:lnTo>
                  <a:lnTo>
                    <a:pt x="f55" y="f31"/>
                  </a:lnTo>
                  <a:lnTo>
                    <a:pt x="f34" y="f47"/>
                  </a:lnTo>
                  <a:lnTo>
                    <a:pt x="f55" y="f35"/>
                  </a:lnTo>
                  <a:lnTo>
                    <a:pt x="f55" y="f52"/>
                  </a:lnTo>
                  <a:lnTo>
                    <a:pt x="f53" y="f52"/>
                  </a:lnTo>
                  <a:lnTo>
                    <a:pt x="f53" y="f35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385D8A"/>
              </a:solidFill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ru-RU" sz="18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</a:endParaRPr>
            </a:p>
          </p:txBody>
        </p:sp>
      </p:grpSp>
      <p:sp>
        <p:nvSpPr>
          <p:cNvPr id="16" name="Rectangle 10"/>
          <p:cNvSpPr/>
          <p:nvPr/>
        </p:nvSpPr>
        <p:spPr>
          <a:xfrm>
            <a:off x="231937" y="2355110"/>
            <a:ext cx="2329479" cy="307777"/>
          </a:xfrm>
          <a:prstGeom prst="rect">
            <a:avLst/>
          </a:prstGeom>
          <a:solidFill>
            <a:srgbClr val="FFFFFF"/>
          </a:solidFill>
          <a:ln w="25402">
            <a:solidFill>
              <a:srgbClr val="000000"/>
            </a:solidFill>
            <a:prstDash val="solid"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</a:rPr>
              <a:t>Полноплатформенные</a:t>
            </a:r>
          </a:p>
        </p:txBody>
      </p:sp>
      <p:pic>
        <p:nvPicPr>
          <p:cNvPr id="17" name="Picture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31937" y="2761350"/>
            <a:ext cx="645895" cy="4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50473" y="2750368"/>
            <a:ext cx="841604" cy="650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31937" y="3369472"/>
            <a:ext cx="10388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192999" y="3409486"/>
            <a:ext cx="662007" cy="46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6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202567" y="4017004"/>
            <a:ext cx="1168712" cy="513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8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406036" y="4017004"/>
            <a:ext cx="525789" cy="46076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" name="Group 19"/>
          <p:cNvGrpSpPr/>
          <p:nvPr/>
        </p:nvGrpSpPr>
        <p:grpSpPr>
          <a:xfrm>
            <a:off x="284286" y="771552"/>
            <a:ext cx="2173995" cy="1350742"/>
            <a:chOff x="284286" y="771552"/>
            <a:chExt cx="2173995" cy="1350742"/>
          </a:xfrm>
        </p:grpSpPr>
        <p:grpSp>
          <p:nvGrpSpPr>
            <p:cNvPr id="24" name="Group 16"/>
            <p:cNvGrpSpPr/>
            <p:nvPr/>
          </p:nvGrpSpPr>
          <p:grpSpPr>
            <a:xfrm>
              <a:off x="284286" y="771552"/>
              <a:ext cx="2173995" cy="1033921"/>
              <a:chOff x="284286" y="771552"/>
              <a:chExt cx="2173995" cy="1033921"/>
            </a:xfrm>
          </p:grpSpPr>
          <p:sp>
            <p:nvSpPr>
              <p:cNvPr id="25" name="Rectangle 10"/>
              <p:cNvSpPr/>
              <p:nvPr/>
            </p:nvSpPr>
            <p:spPr>
              <a:xfrm>
                <a:off x="284286" y="771552"/>
                <a:ext cx="2173995" cy="307777"/>
              </a:xfrm>
              <a:prstGeom prst="rect">
                <a:avLst/>
              </a:prstGeom>
              <a:solidFill>
                <a:srgbClr val="FFFFFF"/>
              </a:solidFill>
              <a:ln w="25402">
                <a:solidFill>
                  <a:srgbClr val="000000"/>
                </a:solidFill>
                <a:prstDash val="solid"/>
              </a:ln>
            </p:spPr>
            <p:txBody>
              <a:bodyPr vert="horz" wrap="non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ru-RU" sz="1400" b="0" i="0" u="none" strike="noStrike" kern="1200" cap="none" spc="0" baseline="0">
                    <a:solidFill>
                      <a:srgbClr val="000000"/>
                    </a:solidFill>
                    <a:uFillTx/>
                    <a:latin typeface="DejaVu Sans" pitchFamily="34"/>
                  </a:rPr>
                  <a:t>Режима приложения</a:t>
                </a:r>
              </a:p>
            </p:txBody>
          </p:sp>
          <p:pic>
            <p:nvPicPr>
              <p:cNvPr id="26" name="Picture 3"/>
              <p:cNvPicPr>
                <a:picLocks noChangeAspect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>
              <a:xfrm>
                <a:off x="309140" y="1203597"/>
                <a:ext cx="758449" cy="60187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7" name="Picture 9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>
            <a:xfrm>
              <a:off x="1548225" y="1162065"/>
              <a:ext cx="613571" cy="9602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" name="Rectangle 10"/>
          <p:cNvSpPr/>
          <p:nvPr/>
        </p:nvSpPr>
        <p:spPr>
          <a:xfrm>
            <a:off x="3923928" y="2775862"/>
            <a:ext cx="1500731" cy="307777"/>
          </a:xfrm>
          <a:prstGeom prst="rect">
            <a:avLst/>
          </a:prstGeom>
          <a:solidFill>
            <a:srgbClr val="FFFFFF"/>
          </a:solidFill>
          <a:ln w="25402">
            <a:solidFill>
              <a:srgbClr val="000000"/>
            </a:solidFill>
            <a:prstDash val="solid"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</a:rPr>
              <a:t>Программные</a:t>
            </a:r>
          </a:p>
        </p:txBody>
      </p:sp>
      <p:pic>
        <p:nvPicPr>
          <p:cNvPr id="29" name="Picture 1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3923928" y="3160532"/>
            <a:ext cx="1369076" cy="1197937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Slide Number Placeholder 30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penclipart.org/image/1200px/svg_to_png/159709/computer-lapto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065" y="500586"/>
            <a:ext cx="4287203" cy="428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51471"/>
            <a:ext cx="8229600" cy="50405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4400" b="0" i="0" u="none" strike="noStrike" kern="1200" cap="none" spc="0" baseline="0">
                <a:solidFill>
                  <a:srgbClr val="000000"/>
                </a:solidFill>
                <a:uFillTx/>
                <a:latin typeface="Constantia"/>
              </a:defRPr>
            </a:lvl1pPr>
          </a:lstStyle>
          <a:p>
            <a:r>
              <a:rPr lang="ru-RU" sz="3200" dirty="0" smtClean="0"/>
              <a:t>Терминология</a:t>
            </a:r>
            <a:endParaRPr lang="ru-RU" sz="3200" dirty="0"/>
          </a:p>
        </p:txBody>
      </p:sp>
      <p:pic>
        <p:nvPicPr>
          <p:cNvPr id="6" name="Picture 4" descr="http://openclipart.org/image/800px/svg_to_png/32353/lapto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542" y="1411172"/>
            <a:ext cx="1470025" cy="133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98944" y="1000038"/>
            <a:ext cx="2515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Хозяйская система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97178" y="1548271"/>
            <a:ext cx="9231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Гостевая система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516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177841"/>
            <a:ext cx="8229600" cy="283966"/>
          </a:xfrm>
        </p:spPr>
        <p:txBody>
          <a:bodyPr>
            <a:normAutofit fontScale="90000"/>
          </a:bodyPr>
          <a:lstStyle/>
          <a:p>
            <a:pPr lvl="0"/>
            <a:r>
              <a:rPr lang="ru-RU" sz="3200" dirty="0"/>
              <a:t>Что может симулятор?</a:t>
            </a:r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grpSp>
        <p:nvGrpSpPr>
          <p:cNvPr id="5" name="Group 17"/>
          <p:cNvGrpSpPr/>
          <p:nvPr/>
        </p:nvGrpSpPr>
        <p:grpSpPr>
          <a:xfrm>
            <a:off x="562593" y="2980806"/>
            <a:ext cx="2360615" cy="1615680"/>
            <a:chOff x="562593" y="2980806"/>
            <a:chExt cx="2360615" cy="1615680"/>
          </a:xfrm>
        </p:grpSpPr>
        <p:pic>
          <p:nvPicPr>
            <p:cNvPr id="6" name="Picture 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62593" y="2980806"/>
              <a:ext cx="2360615" cy="16156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11"/>
            <p:cNvSpPr txBox="1"/>
            <p:nvPr/>
          </p:nvSpPr>
          <p:spPr>
            <a:xfrm>
              <a:off x="604811" y="3047484"/>
              <a:ext cx="2318397" cy="553998"/>
            </a:xfrm>
            <a:prstGeom prst="rect">
              <a:avLst/>
            </a:prstGeom>
            <a:solidFill>
              <a:srgbClr val="FFFFFF"/>
            </a:solidFill>
            <a:ln w="25402">
              <a:noFill/>
              <a:prstDash val="solid"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500" b="0" i="0" u="none" strike="noStrike" kern="1200" cap="none" spc="0" baseline="0" dirty="0">
                  <a:solidFill>
                    <a:srgbClr val="000000"/>
                  </a:solidFill>
                  <a:uFillTx/>
                  <a:latin typeface="DejaVu Sans" pitchFamily="34"/>
                  <a:ea typeface="DejaVu Sans" pitchFamily="34"/>
                  <a:cs typeface="DejaVu Sans" pitchFamily="34"/>
                </a:rPr>
                <a:t>Синхронная остановка</a:t>
              </a:r>
            </a:p>
          </p:txBody>
        </p:sp>
      </p:grpSp>
      <p:sp>
        <p:nvSpPr>
          <p:cNvPr id="13" name="TextBox 14"/>
          <p:cNvSpPr txBox="1"/>
          <p:nvPr/>
        </p:nvSpPr>
        <p:spPr>
          <a:xfrm>
            <a:off x="5346057" y="2950698"/>
            <a:ext cx="2318397" cy="323167"/>
          </a:xfrm>
          <a:prstGeom prst="rect">
            <a:avLst/>
          </a:prstGeom>
          <a:solidFill>
            <a:srgbClr val="FFFFFF"/>
          </a:solidFill>
          <a:ln w="25402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500" b="0" i="0" u="none" strike="noStrike" kern="1200" cap="none" spc="0" baseline="0" dirty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Обращение времени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16</a:t>
            </a:fld>
            <a:endParaRPr lang="ru-RU"/>
          </a:p>
        </p:txBody>
      </p:sp>
      <p:pic>
        <p:nvPicPr>
          <p:cNvPr id="22" name="Picture 14" descr="http://brookevstheworld.com/wp-content/uploads/2009/03/homer_simpson_xray.jpg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530" r="12133"/>
          <a:stretch/>
        </p:blipFill>
        <p:spPr>
          <a:xfrm>
            <a:off x="1247739" y="1212459"/>
            <a:ext cx="1420586" cy="1423950"/>
          </a:xfrm>
          <a:ln w="38103">
            <a:solidFill>
              <a:srgbClr val="FFFFFF"/>
            </a:solidFill>
            <a:prstDash val="solid"/>
            <a:miter/>
          </a:ln>
        </p:spPr>
      </p:pic>
      <p:sp>
        <p:nvSpPr>
          <p:cNvPr id="23" name="TextBox 16"/>
          <p:cNvSpPr txBox="1"/>
          <p:nvPr/>
        </p:nvSpPr>
        <p:spPr>
          <a:xfrm>
            <a:off x="1094328" y="778129"/>
            <a:ext cx="1732049" cy="500137"/>
          </a:xfrm>
          <a:prstGeom prst="rect">
            <a:avLst/>
          </a:prstGeom>
          <a:solidFill>
            <a:srgbClr val="FFFFFF"/>
          </a:solidFill>
          <a:ln w="25402">
            <a:solidFill>
              <a:schemeClr val="bg1"/>
            </a:solidFill>
            <a:prstDash val="solid"/>
          </a:ln>
        </p:spPr>
        <p:txBody>
          <a:bodyPr vert="horz" wrap="square" lIns="68580" tIns="34290" rIns="68580" bIns="34290" anchor="t" anchorCtr="1" compatLnSpc="1">
            <a:spAutoFit/>
          </a:bodyPr>
          <a:lstStyle/>
          <a:p>
            <a:pPr algn="ctr" defTabSz="6858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dirty="0">
                <a:solidFill>
                  <a:srgbClr val="000000"/>
                </a:solidFill>
                <a:latin typeface="DejaVu Sans" pitchFamily="34"/>
                <a:ea typeface="DejaVu Sans" pitchFamily="34"/>
                <a:cs typeface="DejaVu Sans" pitchFamily="34"/>
              </a:rPr>
              <a:t>Неразрушающее изучение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5228567" y="778129"/>
            <a:ext cx="2575745" cy="1977866"/>
            <a:chOff x="4271960" y="1087620"/>
            <a:chExt cx="2575745" cy="1977866"/>
          </a:xfrm>
        </p:grpSpPr>
        <p:sp>
          <p:nvSpPr>
            <p:cNvPr id="25" name="TextBox 24"/>
            <p:cNvSpPr txBox="1"/>
            <p:nvPr/>
          </p:nvSpPr>
          <p:spPr>
            <a:xfrm>
              <a:off x="4507030" y="1087620"/>
              <a:ext cx="2340675" cy="284693"/>
            </a:xfrm>
            <a:prstGeom prst="rect">
              <a:avLst/>
            </a:prstGeom>
            <a:solidFill>
              <a:srgbClr val="FFFFFF"/>
            </a:solidFill>
            <a:ln w="25402">
              <a:solidFill>
                <a:schemeClr val="bg1"/>
              </a:solidFill>
              <a:prstDash val="solid"/>
            </a:ln>
          </p:spPr>
          <p:txBody>
            <a:bodyPr vert="horz" wrap="square" lIns="68580" tIns="34290" rIns="68580" bIns="34290" anchor="t" anchorCtr="1" compatLnSpc="1">
              <a:spAutoFit/>
            </a:bodyPr>
            <a:lstStyle/>
            <a:p>
              <a:pPr algn="ctr" defTabSz="6858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400" dirty="0">
                  <a:solidFill>
                    <a:srgbClr val="000000"/>
                  </a:solidFill>
                  <a:latin typeface="DejaVu Sans" pitchFamily="34"/>
                  <a:ea typeface="DejaVu Sans" pitchFamily="34"/>
                  <a:cs typeface="DejaVu Sans" pitchFamily="34"/>
                </a:rPr>
                <a:t>Сохранение состояния</a:t>
              </a: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4271960" y="1402364"/>
              <a:ext cx="2427346" cy="1663122"/>
              <a:chOff x="4355905" y="1637180"/>
              <a:chExt cx="2427346" cy="1663122"/>
            </a:xfrm>
          </p:grpSpPr>
          <p:pic>
            <p:nvPicPr>
              <p:cNvPr id="27" name="Picture 2" descr="http://openclipart.org/image/256px/svg_to_png/26498/Minduka_Present_Blue_Pack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195" r="6262" b="23175"/>
              <a:stretch/>
            </p:blipFill>
            <p:spPr bwMode="auto">
              <a:xfrm>
                <a:off x="6047379" y="2442671"/>
                <a:ext cx="735872" cy="7397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4" descr="http://openclipart.org/image/256px/svg_to_png/17668/rgtaylor_csc_net_computer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5905" y="1637180"/>
                <a:ext cx="1325548" cy="11753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Curved Down Arrow 28"/>
              <p:cNvSpPr/>
              <p:nvPr/>
            </p:nvSpPr>
            <p:spPr>
              <a:xfrm>
                <a:off x="5698355" y="1923451"/>
                <a:ext cx="800100" cy="519220"/>
              </a:xfrm>
              <a:prstGeom prst="curvedDown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Curved Down Arrow 29"/>
              <p:cNvSpPr/>
              <p:nvPr/>
            </p:nvSpPr>
            <p:spPr>
              <a:xfrm rot="10800000">
                <a:off x="5247279" y="2781082"/>
                <a:ext cx="800100" cy="519220"/>
              </a:xfrm>
              <a:prstGeom prst="curvedDown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3278346" y="778129"/>
            <a:ext cx="1760142" cy="2054865"/>
            <a:chOff x="2111768" y="1087620"/>
            <a:chExt cx="1760142" cy="2054865"/>
          </a:xfrm>
        </p:grpSpPr>
        <p:sp>
          <p:nvSpPr>
            <p:cNvPr id="32" name="TextBox 13"/>
            <p:cNvSpPr txBox="1"/>
            <p:nvPr/>
          </p:nvSpPr>
          <p:spPr>
            <a:xfrm>
              <a:off x="2271713" y="1087620"/>
              <a:ext cx="1600197" cy="284693"/>
            </a:xfrm>
            <a:prstGeom prst="rect">
              <a:avLst/>
            </a:prstGeom>
            <a:solidFill>
              <a:srgbClr val="FFFFFF"/>
            </a:solidFill>
            <a:ln w="25402">
              <a:solidFill>
                <a:schemeClr val="bg1"/>
              </a:solidFill>
              <a:prstDash val="solid"/>
            </a:ln>
          </p:spPr>
          <p:txBody>
            <a:bodyPr vert="horz" wrap="square" lIns="68580" tIns="34290" rIns="68580" bIns="34290" anchor="t" anchorCtr="1" compatLnSpc="1">
              <a:spAutoFit/>
            </a:bodyPr>
            <a:lstStyle/>
            <a:p>
              <a:pPr algn="ctr" defTabSz="6858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400" dirty="0" smtClean="0">
                  <a:solidFill>
                    <a:srgbClr val="000000"/>
                  </a:solidFill>
                  <a:latin typeface="DejaVu Sans" pitchFamily="34"/>
                  <a:ea typeface="DejaVu Sans" pitchFamily="34"/>
                  <a:cs typeface="DejaVu Sans" pitchFamily="34"/>
                </a:rPr>
                <a:t>Повторяемость</a:t>
              </a:r>
              <a:endParaRPr lang="ru-RU" sz="1400" dirty="0">
                <a:solidFill>
                  <a:srgbClr val="000000"/>
                </a:solidFill>
                <a:latin typeface="DejaVu Sans" pitchFamily="34"/>
                <a:ea typeface="DejaVu Sans" pitchFamily="34"/>
                <a:cs typeface="DejaVu Sans" pitchFamily="34"/>
              </a:endParaRPr>
            </a:p>
          </p:txBody>
        </p:sp>
        <p:pic>
          <p:nvPicPr>
            <p:cNvPr id="33" name="Picture 2" descr="http://openclipart.org/image/256px/svg_to_png/26713/badaman_dice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1159" y="1682889"/>
              <a:ext cx="1198874" cy="1263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&quot;No&quot; Symbol 33"/>
            <p:cNvSpPr/>
            <p:nvPr/>
          </p:nvSpPr>
          <p:spPr>
            <a:xfrm>
              <a:off x="2111768" y="1382343"/>
              <a:ext cx="1760142" cy="1760142"/>
            </a:xfrm>
            <a:prstGeom prst="noSmoking">
              <a:avLst>
                <a:gd name="adj" fmla="val 9022"/>
              </a:avLst>
            </a:prstGeom>
            <a:solidFill>
              <a:srgbClr val="F62A2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36" name="Picture 2" descr="http://www.perfect.lv/f/new_prod/546/big/ad878b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060" y="3199414"/>
            <a:ext cx="1613693" cy="161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200"/>
              <a:t>Кто использует симуляцию</a:t>
            </a:r>
            <a:r>
              <a:rPr lang="en-US" sz="3200"/>
              <a:t>?</a:t>
            </a:r>
            <a:endParaRPr lang="ru-RU" sz="3200"/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pic>
        <p:nvPicPr>
          <p:cNvPr id="5" name="Picture 5" descr="nokia_connecting_peopl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41433" y="1193996"/>
            <a:ext cx="1422404" cy="383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huawei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7240" y="1809606"/>
            <a:ext cx="874202" cy="700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00800" y="1159349"/>
            <a:ext cx="1695827" cy="508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30" descr="xerox logo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870701" y="2871627"/>
            <a:ext cx="1913491" cy="41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28600" y="3041458"/>
            <a:ext cx="2667003" cy="480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3" descr="C:\Users\grechist\sync\disser\pic\intel-logo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634584" y="1027931"/>
            <a:ext cx="1382709" cy="686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143000" y="3771899"/>
            <a:ext cx="2140747" cy="621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821113" y="3765343"/>
            <a:ext cx="1009653" cy="757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3634584" y="3169511"/>
            <a:ext cx="1851815" cy="469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6475524" y="3589431"/>
            <a:ext cx="1525475" cy="93314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lide Number Placeholder 16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-19046"/>
            <a:ext cx="8229600" cy="857250"/>
          </a:xfrm>
        </p:spPr>
        <p:txBody>
          <a:bodyPr/>
          <a:lstStyle/>
          <a:p>
            <a:pPr lvl="0"/>
            <a:r>
              <a:rPr lang="ru-RU" sz="3200"/>
              <a:t>Подводя итоги</a:t>
            </a:r>
          </a:p>
        </p:txBody>
      </p:sp>
      <p:grpSp>
        <p:nvGrpSpPr>
          <p:cNvPr id="3" name="Content Placeholder 6"/>
          <p:cNvGrpSpPr/>
          <p:nvPr/>
        </p:nvGrpSpPr>
        <p:grpSpPr>
          <a:xfrm>
            <a:off x="1599742" y="929944"/>
            <a:ext cx="5944515" cy="3394335"/>
            <a:chOff x="1599742" y="929944"/>
            <a:chExt cx="5944515" cy="3394335"/>
          </a:xfrm>
        </p:grpSpPr>
        <p:sp>
          <p:nvSpPr>
            <p:cNvPr id="4" name="Freeform 3"/>
            <p:cNvSpPr/>
            <p:nvPr/>
          </p:nvSpPr>
          <p:spPr>
            <a:xfrm>
              <a:off x="2071573" y="929944"/>
              <a:ext cx="5472684" cy="9436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472684"/>
                <a:gd name="f7" fmla="val 943651"/>
                <a:gd name="f8" fmla="val 943650"/>
                <a:gd name="f9" fmla="val 471825"/>
                <a:gd name="f10" fmla="val 1"/>
                <a:gd name="f11" fmla="+- 0 0 -90"/>
                <a:gd name="f12" fmla="*/ f3 1 5472684"/>
                <a:gd name="f13" fmla="*/ f4 1 943651"/>
                <a:gd name="f14" fmla="+- f7 0 f5"/>
                <a:gd name="f15" fmla="+- f6 0 f5"/>
                <a:gd name="f16" fmla="*/ f11 f0 1"/>
                <a:gd name="f17" fmla="*/ f15 1 5472684"/>
                <a:gd name="f18" fmla="*/ f14 1 943651"/>
                <a:gd name="f19" fmla="*/ 0 f15 1"/>
                <a:gd name="f20" fmla="*/ 0 f14 1"/>
                <a:gd name="f21" fmla="*/ 5000859 f15 1"/>
                <a:gd name="f22" fmla="*/ 5472684 f15 1"/>
                <a:gd name="f23" fmla="*/ 471826 f14 1"/>
                <a:gd name="f24" fmla="*/ 943651 f14 1"/>
                <a:gd name="f25" fmla="*/ f16 1 f2"/>
                <a:gd name="f26" fmla="*/ f19 1 5472684"/>
                <a:gd name="f27" fmla="*/ f20 1 943651"/>
                <a:gd name="f28" fmla="*/ f21 1 5472684"/>
                <a:gd name="f29" fmla="*/ f22 1 5472684"/>
                <a:gd name="f30" fmla="*/ f23 1 943651"/>
                <a:gd name="f31" fmla="*/ f24 1 943651"/>
                <a:gd name="f32" fmla="*/ f5 1 f17"/>
                <a:gd name="f33" fmla="*/ f6 1 f17"/>
                <a:gd name="f34" fmla="*/ f5 1 f18"/>
                <a:gd name="f35" fmla="*/ f7 1 f18"/>
                <a:gd name="f36" fmla="+- f25 0 f1"/>
                <a:gd name="f37" fmla="*/ f26 1 f17"/>
                <a:gd name="f38" fmla="*/ f27 1 f18"/>
                <a:gd name="f39" fmla="*/ f28 1 f17"/>
                <a:gd name="f40" fmla="*/ f29 1 f17"/>
                <a:gd name="f41" fmla="*/ f30 1 f18"/>
                <a:gd name="f42" fmla="*/ f31 1 f18"/>
                <a:gd name="f43" fmla="*/ f32 f12 1"/>
                <a:gd name="f44" fmla="*/ f33 f12 1"/>
                <a:gd name="f45" fmla="*/ f35 f13 1"/>
                <a:gd name="f46" fmla="*/ f34 f13 1"/>
                <a:gd name="f47" fmla="*/ f37 f12 1"/>
                <a:gd name="f48" fmla="*/ f38 f13 1"/>
                <a:gd name="f49" fmla="*/ f39 f12 1"/>
                <a:gd name="f50" fmla="*/ f40 f12 1"/>
                <a:gd name="f51" fmla="*/ f41 f13 1"/>
                <a:gd name="f52" fmla="*/ f4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47" y="f48"/>
                </a:cxn>
                <a:cxn ang="f36">
                  <a:pos x="f49" y="f48"/>
                </a:cxn>
                <a:cxn ang="f36">
                  <a:pos x="f50" y="f51"/>
                </a:cxn>
                <a:cxn ang="f36">
                  <a:pos x="f49" y="f52"/>
                </a:cxn>
                <a:cxn ang="f36">
                  <a:pos x="f47" y="f52"/>
                </a:cxn>
                <a:cxn ang="f36">
                  <a:pos x="f47" y="f48"/>
                </a:cxn>
              </a:cxnLst>
              <a:rect l="f43" t="f46" r="f44" b="f45"/>
              <a:pathLst>
                <a:path w="5472684" h="943651">
                  <a:moveTo>
                    <a:pt x="f6" y="f8"/>
                  </a:moveTo>
                  <a:lnTo>
                    <a:pt x="f9" y="f8"/>
                  </a:lnTo>
                  <a:lnTo>
                    <a:pt x="f5" y="f9"/>
                  </a:lnTo>
                  <a:lnTo>
                    <a:pt x="f9" y="f10"/>
                  </a:lnTo>
                  <a:lnTo>
                    <a:pt x="f6" y="f10"/>
                  </a:lnTo>
                  <a:lnTo>
                    <a:pt x="f6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652040" tIns="76196" rIns="142244" bIns="76196" anchor="ctr" anchorCtr="0" compatLnSpc="1">
              <a:noAutofit/>
            </a:bodyPr>
            <a:lstStyle/>
            <a:p>
              <a:pPr marL="0" marR="0" lvl="0" indent="0" algn="l" defTabSz="888997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8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000" b="0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Программные модели создаются задолго до момента доступности аппаратуры</a:t>
              </a:r>
            </a:p>
          </p:txBody>
        </p:sp>
        <p:sp>
          <p:nvSpPr>
            <p:cNvPr id="5" name="Freeform 4"/>
            <p:cNvSpPr/>
            <p:nvPr/>
          </p:nvSpPr>
          <p:spPr>
            <a:xfrm>
              <a:off x="1599742" y="929944"/>
              <a:ext cx="943651" cy="94365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blipFill>
              <a:blip r:embed="rId2">
                <a:alphaModFix/>
              </a:blip>
              <a:stretch>
                <a:fillRect/>
              </a:stretch>
            </a:blip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>
              <a:off x="2071573" y="2155286"/>
              <a:ext cx="5472684" cy="9436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472684"/>
                <a:gd name="f7" fmla="val 943651"/>
                <a:gd name="f8" fmla="val 943650"/>
                <a:gd name="f9" fmla="val 471825"/>
                <a:gd name="f10" fmla="val 1"/>
                <a:gd name="f11" fmla="+- 0 0 -90"/>
                <a:gd name="f12" fmla="*/ f3 1 5472684"/>
                <a:gd name="f13" fmla="*/ f4 1 943651"/>
                <a:gd name="f14" fmla="+- f7 0 f5"/>
                <a:gd name="f15" fmla="+- f6 0 f5"/>
                <a:gd name="f16" fmla="*/ f11 f0 1"/>
                <a:gd name="f17" fmla="*/ f15 1 5472684"/>
                <a:gd name="f18" fmla="*/ f14 1 943651"/>
                <a:gd name="f19" fmla="*/ 0 f15 1"/>
                <a:gd name="f20" fmla="*/ 0 f14 1"/>
                <a:gd name="f21" fmla="*/ 5000859 f15 1"/>
                <a:gd name="f22" fmla="*/ 5472684 f15 1"/>
                <a:gd name="f23" fmla="*/ 471826 f14 1"/>
                <a:gd name="f24" fmla="*/ 943651 f14 1"/>
                <a:gd name="f25" fmla="*/ f16 1 f2"/>
                <a:gd name="f26" fmla="*/ f19 1 5472684"/>
                <a:gd name="f27" fmla="*/ f20 1 943651"/>
                <a:gd name="f28" fmla="*/ f21 1 5472684"/>
                <a:gd name="f29" fmla="*/ f22 1 5472684"/>
                <a:gd name="f30" fmla="*/ f23 1 943651"/>
                <a:gd name="f31" fmla="*/ f24 1 943651"/>
                <a:gd name="f32" fmla="*/ f5 1 f17"/>
                <a:gd name="f33" fmla="*/ f6 1 f17"/>
                <a:gd name="f34" fmla="*/ f5 1 f18"/>
                <a:gd name="f35" fmla="*/ f7 1 f18"/>
                <a:gd name="f36" fmla="+- f25 0 f1"/>
                <a:gd name="f37" fmla="*/ f26 1 f17"/>
                <a:gd name="f38" fmla="*/ f27 1 f18"/>
                <a:gd name="f39" fmla="*/ f28 1 f17"/>
                <a:gd name="f40" fmla="*/ f29 1 f17"/>
                <a:gd name="f41" fmla="*/ f30 1 f18"/>
                <a:gd name="f42" fmla="*/ f31 1 f18"/>
                <a:gd name="f43" fmla="*/ f32 f12 1"/>
                <a:gd name="f44" fmla="*/ f33 f12 1"/>
                <a:gd name="f45" fmla="*/ f35 f13 1"/>
                <a:gd name="f46" fmla="*/ f34 f13 1"/>
                <a:gd name="f47" fmla="*/ f37 f12 1"/>
                <a:gd name="f48" fmla="*/ f38 f13 1"/>
                <a:gd name="f49" fmla="*/ f39 f12 1"/>
                <a:gd name="f50" fmla="*/ f40 f12 1"/>
                <a:gd name="f51" fmla="*/ f41 f13 1"/>
                <a:gd name="f52" fmla="*/ f4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47" y="f48"/>
                </a:cxn>
                <a:cxn ang="f36">
                  <a:pos x="f49" y="f48"/>
                </a:cxn>
                <a:cxn ang="f36">
                  <a:pos x="f50" y="f51"/>
                </a:cxn>
                <a:cxn ang="f36">
                  <a:pos x="f49" y="f52"/>
                </a:cxn>
                <a:cxn ang="f36">
                  <a:pos x="f47" y="f52"/>
                </a:cxn>
                <a:cxn ang="f36">
                  <a:pos x="f47" y="f48"/>
                </a:cxn>
              </a:cxnLst>
              <a:rect l="f43" t="f46" r="f44" b="f45"/>
              <a:pathLst>
                <a:path w="5472684" h="943651">
                  <a:moveTo>
                    <a:pt x="f6" y="f8"/>
                  </a:moveTo>
                  <a:lnTo>
                    <a:pt x="f9" y="f8"/>
                  </a:lnTo>
                  <a:lnTo>
                    <a:pt x="f5" y="f9"/>
                  </a:lnTo>
                  <a:lnTo>
                    <a:pt x="f9" y="f10"/>
                  </a:lnTo>
                  <a:lnTo>
                    <a:pt x="f6" y="f10"/>
                  </a:lnTo>
                  <a:lnTo>
                    <a:pt x="f6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652040" tIns="76196" rIns="142244" bIns="76196" anchor="ctr" anchorCtr="0" compatLnSpc="1">
              <a:noAutofit/>
            </a:bodyPr>
            <a:lstStyle/>
            <a:p>
              <a:pPr marL="0" marR="0" lvl="0" indent="0" algn="l" defTabSz="888997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8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000" b="0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Они используются повсеместно для совместной разработки ПО</a:t>
              </a:r>
              <a:r>
                <a:rPr lang="en-US" sz="2000" b="0" i="0" u="none" strike="noStrike" kern="1200" cap="none" spc="0" baseline="0">
                  <a:solidFill>
                    <a:srgbClr val="FFFFFF"/>
                  </a:solidFill>
                  <a:uFillTx/>
                  <a:latin typeface="Franklin Gothic Book"/>
                </a:rPr>
                <a:t>/</a:t>
              </a:r>
              <a:r>
                <a:rPr lang="ru-RU" sz="2000" b="0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железа</a:t>
              </a:r>
            </a:p>
          </p:txBody>
        </p:sp>
        <p:sp>
          <p:nvSpPr>
            <p:cNvPr id="7" name="Freeform 6"/>
            <p:cNvSpPr/>
            <p:nvPr/>
          </p:nvSpPr>
          <p:spPr>
            <a:xfrm>
              <a:off x="1599742" y="2155286"/>
              <a:ext cx="943651" cy="94365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blipFill>
              <a:blip r:embed="rId3">
                <a:alphaModFix/>
              </a:blip>
              <a:stretch>
                <a:fillRect/>
              </a:stretch>
            </a:blip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2071573" y="3380628"/>
              <a:ext cx="5472684" cy="9436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472684"/>
                <a:gd name="f7" fmla="val 943651"/>
                <a:gd name="f8" fmla="val 943650"/>
                <a:gd name="f9" fmla="val 471825"/>
                <a:gd name="f10" fmla="val 1"/>
                <a:gd name="f11" fmla="+- 0 0 -90"/>
                <a:gd name="f12" fmla="*/ f3 1 5472684"/>
                <a:gd name="f13" fmla="*/ f4 1 943651"/>
                <a:gd name="f14" fmla="+- f7 0 f5"/>
                <a:gd name="f15" fmla="+- f6 0 f5"/>
                <a:gd name="f16" fmla="*/ f11 f0 1"/>
                <a:gd name="f17" fmla="*/ f15 1 5472684"/>
                <a:gd name="f18" fmla="*/ f14 1 943651"/>
                <a:gd name="f19" fmla="*/ 0 f15 1"/>
                <a:gd name="f20" fmla="*/ 0 f14 1"/>
                <a:gd name="f21" fmla="*/ 5000859 f15 1"/>
                <a:gd name="f22" fmla="*/ 5472684 f15 1"/>
                <a:gd name="f23" fmla="*/ 471826 f14 1"/>
                <a:gd name="f24" fmla="*/ 943651 f14 1"/>
                <a:gd name="f25" fmla="*/ f16 1 f2"/>
                <a:gd name="f26" fmla="*/ f19 1 5472684"/>
                <a:gd name="f27" fmla="*/ f20 1 943651"/>
                <a:gd name="f28" fmla="*/ f21 1 5472684"/>
                <a:gd name="f29" fmla="*/ f22 1 5472684"/>
                <a:gd name="f30" fmla="*/ f23 1 943651"/>
                <a:gd name="f31" fmla="*/ f24 1 943651"/>
                <a:gd name="f32" fmla="*/ f5 1 f17"/>
                <a:gd name="f33" fmla="*/ f6 1 f17"/>
                <a:gd name="f34" fmla="*/ f5 1 f18"/>
                <a:gd name="f35" fmla="*/ f7 1 f18"/>
                <a:gd name="f36" fmla="+- f25 0 f1"/>
                <a:gd name="f37" fmla="*/ f26 1 f17"/>
                <a:gd name="f38" fmla="*/ f27 1 f18"/>
                <a:gd name="f39" fmla="*/ f28 1 f17"/>
                <a:gd name="f40" fmla="*/ f29 1 f17"/>
                <a:gd name="f41" fmla="*/ f30 1 f18"/>
                <a:gd name="f42" fmla="*/ f31 1 f18"/>
                <a:gd name="f43" fmla="*/ f32 f12 1"/>
                <a:gd name="f44" fmla="*/ f33 f12 1"/>
                <a:gd name="f45" fmla="*/ f35 f13 1"/>
                <a:gd name="f46" fmla="*/ f34 f13 1"/>
                <a:gd name="f47" fmla="*/ f37 f12 1"/>
                <a:gd name="f48" fmla="*/ f38 f13 1"/>
                <a:gd name="f49" fmla="*/ f39 f12 1"/>
                <a:gd name="f50" fmla="*/ f40 f12 1"/>
                <a:gd name="f51" fmla="*/ f41 f13 1"/>
                <a:gd name="f52" fmla="*/ f4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47" y="f48"/>
                </a:cxn>
                <a:cxn ang="f36">
                  <a:pos x="f49" y="f48"/>
                </a:cxn>
                <a:cxn ang="f36">
                  <a:pos x="f50" y="f51"/>
                </a:cxn>
                <a:cxn ang="f36">
                  <a:pos x="f49" y="f52"/>
                </a:cxn>
                <a:cxn ang="f36">
                  <a:pos x="f47" y="f52"/>
                </a:cxn>
                <a:cxn ang="f36">
                  <a:pos x="f47" y="f48"/>
                </a:cxn>
              </a:cxnLst>
              <a:rect l="f43" t="f46" r="f44" b="f45"/>
              <a:pathLst>
                <a:path w="5472684" h="943651">
                  <a:moveTo>
                    <a:pt x="f6" y="f8"/>
                  </a:moveTo>
                  <a:lnTo>
                    <a:pt x="f9" y="f8"/>
                  </a:lnTo>
                  <a:lnTo>
                    <a:pt x="f5" y="f9"/>
                  </a:lnTo>
                  <a:lnTo>
                    <a:pt x="f9" y="f10"/>
                  </a:lnTo>
                  <a:lnTo>
                    <a:pt x="f6" y="f10"/>
                  </a:lnTo>
                  <a:lnTo>
                    <a:pt x="f6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652040" tIns="76196" rIns="142244" bIns="76196" anchor="ctr" anchorCtr="0" compatLnSpc="1">
              <a:noAutofit/>
            </a:bodyPr>
            <a:lstStyle/>
            <a:p>
              <a:pPr marL="0" marR="0" lvl="0" indent="0" algn="l" defTabSz="888997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8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000" b="0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Симуляция позволяет делать вещи, о которых раньше можно было только мечтать</a:t>
              </a:r>
            </a:p>
          </p:txBody>
        </p:sp>
        <p:sp>
          <p:nvSpPr>
            <p:cNvPr id="9" name="Freeform 8"/>
            <p:cNvSpPr/>
            <p:nvPr/>
          </p:nvSpPr>
          <p:spPr>
            <a:xfrm>
              <a:off x="1599742" y="3380628"/>
              <a:ext cx="943651" cy="94365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blipFill>
              <a:blip r:embed="rId4">
                <a:alphaModFix/>
              </a:blip>
              <a:stretch>
                <a:fillRect/>
              </a:stretch>
            </a:blip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10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200"/>
              <a:t>На следующей лекции...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205480"/>
            <a:ext cx="8229600" cy="3042666"/>
          </a:xfrm>
          <a:solidFill>
            <a:srgbClr val="FFFFFF"/>
          </a:solidFill>
          <a:ln w="25402">
            <a:solidFill>
              <a:srgbClr val="FFFFFF"/>
            </a:solidFill>
            <a:prstDash val="solid"/>
          </a:ln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Классификация</a:t>
            </a:r>
            <a:r>
              <a:rPr lang="en-US" sz="2400" dirty="0"/>
              <a:t> </a:t>
            </a:r>
            <a:r>
              <a:rPr lang="ru-RU" sz="2400" dirty="0"/>
              <a:t>симуляторов</a:t>
            </a:r>
          </a:p>
          <a:p>
            <a:pPr marL="0" indent="0">
              <a:buNone/>
            </a:pPr>
            <a:r>
              <a:rPr lang="ru-RU" sz="2400" dirty="0"/>
              <a:t>Характеристики симуляторов:</a:t>
            </a:r>
            <a:endParaRPr lang="en-US" sz="2400" dirty="0"/>
          </a:p>
          <a:p>
            <a:pPr lvl="1"/>
            <a:r>
              <a:rPr lang="ru-RU" sz="2175" dirty="0"/>
              <a:t>точность симуляции,</a:t>
            </a:r>
          </a:p>
          <a:p>
            <a:pPr lvl="1"/>
            <a:r>
              <a:rPr lang="ru-RU" sz="2175" dirty="0"/>
              <a:t>скорость симуляции,</a:t>
            </a:r>
          </a:p>
          <a:p>
            <a:pPr lvl="1"/>
            <a:r>
              <a:rPr lang="ru-RU" sz="2175" dirty="0"/>
              <a:t>совместимость с инструментами</a:t>
            </a:r>
            <a:endParaRPr lang="ru-RU" sz="2175" dirty="0"/>
          </a:p>
        </p:txBody>
      </p:sp>
      <p:sp>
        <p:nvSpPr>
          <p:cNvPr id="4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ontent Placeholder 1"/>
          <p:cNvGrpSpPr/>
          <p:nvPr/>
        </p:nvGrpSpPr>
        <p:grpSpPr>
          <a:xfrm>
            <a:off x="1878287" y="458233"/>
            <a:ext cx="5616025" cy="3884133"/>
            <a:chOff x="1878287" y="458233"/>
            <a:chExt cx="5616025" cy="3884133"/>
          </a:xfrm>
        </p:grpSpPr>
        <p:sp>
          <p:nvSpPr>
            <p:cNvPr id="3" name="Freeform 2"/>
            <p:cNvSpPr/>
            <p:nvPr/>
          </p:nvSpPr>
          <p:spPr>
            <a:xfrm>
              <a:off x="2274990" y="458233"/>
              <a:ext cx="5219322" cy="79340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219319"/>
                <a:gd name="f7" fmla="val 793406"/>
                <a:gd name="f8" fmla="val 793405"/>
                <a:gd name="f9" fmla="val 396703"/>
                <a:gd name="f10" fmla="val 1"/>
                <a:gd name="f11" fmla="+- 0 0 -90"/>
                <a:gd name="f12" fmla="*/ f3 1 5219319"/>
                <a:gd name="f13" fmla="*/ f4 1 793406"/>
                <a:gd name="f14" fmla="+- f7 0 f5"/>
                <a:gd name="f15" fmla="+- f6 0 f5"/>
                <a:gd name="f16" fmla="*/ f11 f0 1"/>
                <a:gd name="f17" fmla="*/ f15 1 5219319"/>
                <a:gd name="f18" fmla="*/ f14 1 793406"/>
                <a:gd name="f19" fmla="*/ 0 f15 1"/>
                <a:gd name="f20" fmla="*/ 0 f14 1"/>
                <a:gd name="f21" fmla="*/ 4822616 f15 1"/>
                <a:gd name="f22" fmla="*/ 5219319 f15 1"/>
                <a:gd name="f23" fmla="*/ 396703 f14 1"/>
                <a:gd name="f24" fmla="*/ 793406 f14 1"/>
                <a:gd name="f25" fmla="*/ f16 1 f2"/>
                <a:gd name="f26" fmla="*/ f19 1 5219319"/>
                <a:gd name="f27" fmla="*/ f20 1 793406"/>
                <a:gd name="f28" fmla="*/ f21 1 5219319"/>
                <a:gd name="f29" fmla="*/ f22 1 5219319"/>
                <a:gd name="f30" fmla="*/ f23 1 793406"/>
                <a:gd name="f31" fmla="*/ f24 1 793406"/>
                <a:gd name="f32" fmla="*/ f5 1 f17"/>
                <a:gd name="f33" fmla="*/ f6 1 f17"/>
                <a:gd name="f34" fmla="*/ f5 1 f18"/>
                <a:gd name="f35" fmla="*/ f7 1 f18"/>
                <a:gd name="f36" fmla="+- f25 0 f1"/>
                <a:gd name="f37" fmla="*/ f26 1 f17"/>
                <a:gd name="f38" fmla="*/ f27 1 f18"/>
                <a:gd name="f39" fmla="*/ f28 1 f17"/>
                <a:gd name="f40" fmla="*/ f29 1 f17"/>
                <a:gd name="f41" fmla="*/ f30 1 f18"/>
                <a:gd name="f42" fmla="*/ f31 1 f18"/>
                <a:gd name="f43" fmla="*/ f32 f12 1"/>
                <a:gd name="f44" fmla="*/ f33 f12 1"/>
                <a:gd name="f45" fmla="*/ f35 f13 1"/>
                <a:gd name="f46" fmla="*/ f34 f13 1"/>
                <a:gd name="f47" fmla="*/ f37 f12 1"/>
                <a:gd name="f48" fmla="*/ f38 f13 1"/>
                <a:gd name="f49" fmla="*/ f39 f12 1"/>
                <a:gd name="f50" fmla="*/ f40 f12 1"/>
                <a:gd name="f51" fmla="*/ f41 f13 1"/>
                <a:gd name="f52" fmla="*/ f4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47" y="f48"/>
                </a:cxn>
                <a:cxn ang="f36">
                  <a:pos x="f49" y="f48"/>
                </a:cxn>
                <a:cxn ang="f36">
                  <a:pos x="f50" y="f51"/>
                </a:cxn>
                <a:cxn ang="f36">
                  <a:pos x="f49" y="f52"/>
                </a:cxn>
                <a:cxn ang="f36">
                  <a:pos x="f47" y="f52"/>
                </a:cxn>
                <a:cxn ang="f36">
                  <a:pos x="f47" y="f48"/>
                </a:cxn>
              </a:cxnLst>
              <a:rect l="f43" t="f46" r="f44" b="f45"/>
              <a:pathLst>
                <a:path w="5219319" h="793406">
                  <a:moveTo>
                    <a:pt x="f6" y="f8"/>
                  </a:moveTo>
                  <a:lnTo>
                    <a:pt x="f9" y="f8"/>
                  </a:lnTo>
                  <a:lnTo>
                    <a:pt x="f5" y="f9"/>
                  </a:lnTo>
                  <a:lnTo>
                    <a:pt x="f9" y="f10"/>
                  </a:lnTo>
                  <a:lnTo>
                    <a:pt x="f6" y="f10"/>
                  </a:lnTo>
                  <a:lnTo>
                    <a:pt x="f6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548219" tIns="87626" rIns="163577" bIns="87626" anchor="ctr" anchorCtr="1" compatLnSpc="1">
              <a:noAutofit/>
            </a:bodyPr>
            <a:lstStyle/>
            <a:p>
              <a:pPr marL="0" marR="0" lvl="0" indent="0" algn="ctr" defTabSz="10223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300" b="0" i="0" u="none" strike="noStrike" kern="1200" cap="none" spc="0" baseline="0">
                  <a:solidFill>
                    <a:srgbClr val="FFFFFF"/>
                  </a:solidFill>
                  <a:uFillTx/>
                  <a:latin typeface="DejaVu Sans" pitchFamily="34"/>
                  <a:ea typeface="DejaVu Sans" pitchFamily="34"/>
                  <a:cs typeface="DejaVu Sans" pitchFamily="34"/>
                </a:rPr>
                <a:t>Сложность современных вычислительных систем</a:t>
              </a:r>
            </a:p>
          </p:txBody>
        </p:sp>
        <p:sp>
          <p:nvSpPr>
            <p:cNvPr id="4" name="Freeform 3"/>
            <p:cNvSpPr/>
            <p:nvPr/>
          </p:nvSpPr>
          <p:spPr>
            <a:xfrm>
              <a:off x="1878287" y="458233"/>
              <a:ext cx="793406" cy="79340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blipFill>
              <a:blip r:embed="rId2">
                <a:alphaModFix/>
              </a:blip>
              <a:stretch>
                <a:fillRect/>
              </a:stretch>
            </a:blip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5" name="Freeform 4"/>
            <p:cNvSpPr/>
            <p:nvPr/>
          </p:nvSpPr>
          <p:spPr>
            <a:xfrm>
              <a:off x="2274990" y="1488469"/>
              <a:ext cx="5219322" cy="79340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219319"/>
                <a:gd name="f7" fmla="val 793406"/>
                <a:gd name="f8" fmla="val 793405"/>
                <a:gd name="f9" fmla="val 396703"/>
                <a:gd name="f10" fmla="val 1"/>
                <a:gd name="f11" fmla="+- 0 0 -90"/>
                <a:gd name="f12" fmla="*/ f3 1 5219319"/>
                <a:gd name="f13" fmla="*/ f4 1 793406"/>
                <a:gd name="f14" fmla="+- f7 0 f5"/>
                <a:gd name="f15" fmla="+- f6 0 f5"/>
                <a:gd name="f16" fmla="*/ f11 f0 1"/>
                <a:gd name="f17" fmla="*/ f15 1 5219319"/>
                <a:gd name="f18" fmla="*/ f14 1 793406"/>
                <a:gd name="f19" fmla="*/ 0 f15 1"/>
                <a:gd name="f20" fmla="*/ 0 f14 1"/>
                <a:gd name="f21" fmla="*/ 4822616 f15 1"/>
                <a:gd name="f22" fmla="*/ 5219319 f15 1"/>
                <a:gd name="f23" fmla="*/ 396703 f14 1"/>
                <a:gd name="f24" fmla="*/ 793406 f14 1"/>
                <a:gd name="f25" fmla="*/ f16 1 f2"/>
                <a:gd name="f26" fmla="*/ f19 1 5219319"/>
                <a:gd name="f27" fmla="*/ f20 1 793406"/>
                <a:gd name="f28" fmla="*/ f21 1 5219319"/>
                <a:gd name="f29" fmla="*/ f22 1 5219319"/>
                <a:gd name="f30" fmla="*/ f23 1 793406"/>
                <a:gd name="f31" fmla="*/ f24 1 793406"/>
                <a:gd name="f32" fmla="*/ f5 1 f17"/>
                <a:gd name="f33" fmla="*/ f6 1 f17"/>
                <a:gd name="f34" fmla="*/ f5 1 f18"/>
                <a:gd name="f35" fmla="*/ f7 1 f18"/>
                <a:gd name="f36" fmla="+- f25 0 f1"/>
                <a:gd name="f37" fmla="*/ f26 1 f17"/>
                <a:gd name="f38" fmla="*/ f27 1 f18"/>
                <a:gd name="f39" fmla="*/ f28 1 f17"/>
                <a:gd name="f40" fmla="*/ f29 1 f17"/>
                <a:gd name="f41" fmla="*/ f30 1 f18"/>
                <a:gd name="f42" fmla="*/ f31 1 f18"/>
                <a:gd name="f43" fmla="*/ f32 f12 1"/>
                <a:gd name="f44" fmla="*/ f33 f12 1"/>
                <a:gd name="f45" fmla="*/ f35 f13 1"/>
                <a:gd name="f46" fmla="*/ f34 f13 1"/>
                <a:gd name="f47" fmla="*/ f37 f12 1"/>
                <a:gd name="f48" fmla="*/ f38 f13 1"/>
                <a:gd name="f49" fmla="*/ f39 f12 1"/>
                <a:gd name="f50" fmla="*/ f40 f12 1"/>
                <a:gd name="f51" fmla="*/ f41 f13 1"/>
                <a:gd name="f52" fmla="*/ f4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47" y="f48"/>
                </a:cxn>
                <a:cxn ang="f36">
                  <a:pos x="f49" y="f48"/>
                </a:cxn>
                <a:cxn ang="f36">
                  <a:pos x="f50" y="f51"/>
                </a:cxn>
                <a:cxn ang="f36">
                  <a:pos x="f49" y="f52"/>
                </a:cxn>
                <a:cxn ang="f36">
                  <a:pos x="f47" y="f52"/>
                </a:cxn>
                <a:cxn ang="f36">
                  <a:pos x="f47" y="f48"/>
                </a:cxn>
              </a:cxnLst>
              <a:rect l="f43" t="f46" r="f44" b="f45"/>
              <a:pathLst>
                <a:path w="5219319" h="793406">
                  <a:moveTo>
                    <a:pt x="f6" y="f8"/>
                  </a:moveTo>
                  <a:lnTo>
                    <a:pt x="f9" y="f8"/>
                  </a:lnTo>
                  <a:lnTo>
                    <a:pt x="f5" y="f9"/>
                  </a:lnTo>
                  <a:lnTo>
                    <a:pt x="f9" y="f10"/>
                  </a:lnTo>
                  <a:lnTo>
                    <a:pt x="f6" y="f10"/>
                  </a:lnTo>
                  <a:lnTo>
                    <a:pt x="f6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548219" tIns="87626" rIns="163577" bIns="87626" anchor="ctr" anchorCtr="1" compatLnSpc="1">
              <a:noAutofit/>
            </a:bodyPr>
            <a:lstStyle/>
            <a:p>
              <a:pPr marL="0" marR="0" lvl="0" indent="0" algn="ctr" defTabSz="10223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300" b="0" i="0" u="none" strike="noStrike" kern="1200" cap="none" spc="0" baseline="0">
                  <a:solidFill>
                    <a:srgbClr val="FFFFFF"/>
                  </a:solidFill>
                  <a:uFillTx/>
                  <a:latin typeface="DejaVu Sans" pitchFamily="34"/>
                  <a:ea typeface="DejaVu Sans" pitchFamily="34"/>
                  <a:cs typeface="DejaVu Sans" pitchFamily="34"/>
                </a:rPr>
                <a:t>Использование программных моделей</a:t>
              </a:r>
            </a:p>
          </p:txBody>
        </p:sp>
        <p:sp>
          <p:nvSpPr>
            <p:cNvPr id="6" name="Freeform 5"/>
            <p:cNvSpPr/>
            <p:nvPr/>
          </p:nvSpPr>
          <p:spPr>
            <a:xfrm>
              <a:off x="1878287" y="1488478"/>
              <a:ext cx="793406" cy="79340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blipFill>
              <a:blip r:embed="rId3">
                <a:alphaModFix/>
              </a:blip>
              <a:stretch>
                <a:fillRect/>
              </a:stretch>
            </a:blip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2274990" y="2518714"/>
              <a:ext cx="5219322" cy="79340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219319"/>
                <a:gd name="f7" fmla="val 793406"/>
                <a:gd name="f8" fmla="val 793405"/>
                <a:gd name="f9" fmla="val 396703"/>
                <a:gd name="f10" fmla="val 1"/>
                <a:gd name="f11" fmla="+- 0 0 -90"/>
                <a:gd name="f12" fmla="*/ f3 1 5219319"/>
                <a:gd name="f13" fmla="*/ f4 1 793406"/>
                <a:gd name="f14" fmla="+- f7 0 f5"/>
                <a:gd name="f15" fmla="+- f6 0 f5"/>
                <a:gd name="f16" fmla="*/ f11 f0 1"/>
                <a:gd name="f17" fmla="*/ f15 1 5219319"/>
                <a:gd name="f18" fmla="*/ f14 1 793406"/>
                <a:gd name="f19" fmla="*/ 0 f15 1"/>
                <a:gd name="f20" fmla="*/ 0 f14 1"/>
                <a:gd name="f21" fmla="*/ 4822616 f15 1"/>
                <a:gd name="f22" fmla="*/ 5219319 f15 1"/>
                <a:gd name="f23" fmla="*/ 396703 f14 1"/>
                <a:gd name="f24" fmla="*/ 793406 f14 1"/>
                <a:gd name="f25" fmla="*/ f16 1 f2"/>
                <a:gd name="f26" fmla="*/ f19 1 5219319"/>
                <a:gd name="f27" fmla="*/ f20 1 793406"/>
                <a:gd name="f28" fmla="*/ f21 1 5219319"/>
                <a:gd name="f29" fmla="*/ f22 1 5219319"/>
                <a:gd name="f30" fmla="*/ f23 1 793406"/>
                <a:gd name="f31" fmla="*/ f24 1 793406"/>
                <a:gd name="f32" fmla="*/ f5 1 f17"/>
                <a:gd name="f33" fmla="*/ f6 1 f17"/>
                <a:gd name="f34" fmla="*/ f5 1 f18"/>
                <a:gd name="f35" fmla="*/ f7 1 f18"/>
                <a:gd name="f36" fmla="+- f25 0 f1"/>
                <a:gd name="f37" fmla="*/ f26 1 f17"/>
                <a:gd name="f38" fmla="*/ f27 1 f18"/>
                <a:gd name="f39" fmla="*/ f28 1 f17"/>
                <a:gd name="f40" fmla="*/ f29 1 f17"/>
                <a:gd name="f41" fmla="*/ f30 1 f18"/>
                <a:gd name="f42" fmla="*/ f31 1 f18"/>
                <a:gd name="f43" fmla="*/ f32 f12 1"/>
                <a:gd name="f44" fmla="*/ f33 f12 1"/>
                <a:gd name="f45" fmla="*/ f35 f13 1"/>
                <a:gd name="f46" fmla="*/ f34 f13 1"/>
                <a:gd name="f47" fmla="*/ f37 f12 1"/>
                <a:gd name="f48" fmla="*/ f38 f13 1"/>
                <a:gd name="f49" fmla="*/ f39 f12 1"/>
                <a:gd name="f50" fmla="*/ f40 f12 1"/>
                <a:gd name="f51" fmla="*/ f41 f13 1"/>
                <a:gd name="f52" fmla="*/ f4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47" y="f48"/>
                </a:cxn>
                <a:cxn ang="f36">
                  <a:pos x="f49" y="f48"/>
                </a:cxn>
                <a:cxn ang="f36">
                  <a:pos x="f50" y="f51"/>
                </a:cxn>
                <a:cxn ang="f36">
                  <a:pos x="f49" y="f52"/>
                </a:cxn>
                <a:cxn ang="f36">
                  <a:pos x="f47" y="f52"/>
                </a:cxn>
                <a:cxn ang="f36">
                  <a:pos x="f47" y="f48"/>
                </a:cxn>
              </a:cxnLst>
              <a:rect l="f43" t="f46" r="f44" b="f45"/>
              <a:pathLst>
                <a:path w="5219319" h="793406">
                  <a:moveTo>
                    <a:pt x="f6" y="f8"/>
                  </a:moveTo>
                  <a:lnTo>
                    <a:pt x="f9" y="f8"/>
                  </a:lnTo>
                  <a:lnTo>
                    <a:pt x="f5" y="f9"/>
                  </a:lnTo>
                  <a:lnTo>
                    <a:pt x="f9" y="f10"/>
                  </a:lnTo>
                  <a:lnTo>
                    <a:pt x="f6" y="f10"/>
                  </a:lnTo>
                  <a:lnTo>
                    <a:pt x="f6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548219" tIns="87626" rIns="163577" bIns="87626" anchor="ctr" anchorCtr="1" compatLnSpc="1">
              <a:noAutofit/>
            </a:bodyPr>
            <a:lstStyle/>
            <a:p>
              <a:pPr marL="0" marR="0" lvl="0" indent="0" algn="ctr" defTabSz="10223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300" b="0" i="0" u="none" strike="noStrike" kern="1200" cap="none" spc="0" baseline="0">
                  <a:solidFill>
                    <a:srgbClr val="FFFFFF"/>
                  </a:solidFill>
                  <a:uFillTx/>
                  <a:latin typeface="DejaVu Sans" pitchFamily="34"/>
                  <a:ea typeface="DejaVu Sans" pitchFamily="34"/>
                  <a:cs typeface="DejaVu Sans" pitchFamily="34"/>
                </a:rPr>
                <a:t>Терминология</a:t>
              </a:r>
            </a:p>
          </p:txBody>
        </p:sp>
        <p:sp>
          <p:nvSpPr>
            <p:cNvPr id="8" name="Freeform 7"/>
            <p:cNvSpPr/>
            <p:nvPr/>
          </p:nvSpPr>
          <p:spPr>
            <a:xfrm>
              <a:off x="1878287" y="2518714"/>
              <a:ext cx="793406" cy="79340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blipFill>
              <a:blip r:embed="rId4">
                <a:alphaModFix/>
              </a:blip>
              <a:stretch>
                <a:fillRect/>
              </a:stretch>
            </a:blip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2274990" y="3548960"/>
              <a:ext cx="5219322" cy="79340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219319"/>
                <a:gd name="f7" fmla="val 793406"/>
                <a:gd name="f8" fmla="val 793405"/>
                <a:gd name="f9" fmla="val 396703"/>
                <a:gd name="f10" fmla="val 1"/>
                <a:gd name="f11" fmla="+- 0 0 -90"/>
                <a:gd name="f12" fmla="*/ f3 1 5219319"/>
                <a:gd name="f13" fmla="*/ f4 1 793406"/>
                <a:gd name="f14" fmla="+- f7 0 f5"/>
                <a:gd name="f15" fmla="+- f6 0 f5"/>
                <a:gd name="f16" fmla="*/ f11 f0 1"/>
                <a:gd name="f17" fmla="*/ f15 1 5219319"/>
                <a:gd name="f18" fmla="*/ f14 1 793406"/>
                <a:gd name="f19" fmla="*/ 0 f15 1"/>
                <a:gd name="f20" fmla="*/ 0 f14 1"/>
                <a:gd name="f21" fmla="*/ 4822616 f15 1"/>
                <a:gd name="f22" fmla="*/ 5219319 f15 1"/>
                <a:gd name="f23" fmla="*/ 396703 f14 1"/>
                <a:gd name="f24" fmla="*/ 793406 f14 1"/>
                <a:gd name="f25" fmla="*/ f16 1 f2"/>
                <a:gd name="f26" fmla="*/ f19 1 5219319"/>
                <a:gd name="f27" fmla="*/ f20 1 793406"/>
                <a:gd name="f28" fmla="*/ f21 1 5219319"/>
                <a:gd name="f29" fmla="*/ f22 1 5219319"/>
                <a:gd name="f30" fmla="*/ f23 1 793406"/>
                <a:gd name="f31" fmla="*/ f24 1 793406"/>
                <a:gd name="f32" fmla="*/ f5 1 f17"/>
                <a:gd name="f33" fmla="*/ f6 1 f17"/>
                <a:gd name="f34" fmla="*/ f5 1 f18"/>
                <a:gd name="f35" fmla="*/ f7 1 f18"/>
                <a:gd name="f36" fmla="+- f25 0 f1"/>
                <a:gd name="f37" fmla="*/ f26 1 f17"/>
                <a:gd name="f38" fmla="*/ f27 1 f18"/>
                <a:gd name="f39" fmla="*/ f28 1 f17"/>
                <a:gd name="f40" fmla="*/ f29 1 f17"/>
                <a:gd name="f41" fmla="*/ f30 1 f18"/>
                <a:gd name="f42" fmla="*/ f31 1 f18"/>
                <a:gd name="f43" fmla="*/ f32 f12 1"/>
                <a:gd name="f44" fmla="*/ f33 f12 1"/>
                <a:gd name="f45" fmla="*/ f35 f13 1"/>
                <a:gd name="f46" fmla="*/ f34 f13 1"/>
                <a:gd name="f47" fmla="*/ f37 f12 1"/>
                <a:gd name="f48" fmla="*/ f38 f13 1"/>
                <a:gd name="f49" fmla="*/ f39 f12 1"/>
                <a:gd name="f50" fmla="*/ f40 f12 1"/>
                <a:gd name="f51" fmla="*/ f41 f13 1"/>
                <a:gd name="f52" fmla="*/ f42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47" y="f48"/>
                </a:cxn>
                <a:cxn ang="f36">
                  <a:pos x="f49" y="f48"/>
                </a:cxn>
                <a:cxn ang="f36">
                  <a:pos x="f50" y="f51"/>
                </a:cxn>
                <a:cxn ang="f36">
                  <a:pos x="f49" y="f52"/>
                </a:cxn>
                <a:cxn ang="f36">
                  <a:pos x="f47" y="f52"/>
                </a:cxn>
                <a:cxn ang="f36">
                  <a:pos x="f47" y="f48"/>
                </a:cxn>
              </a:cxnLst>
              <a:rect l="f43" t="f46" r="f44" b="f45"/>
              <a:pathLst>
                <a:path w="5219319" h="793406">
                  <a:moveTo>
                    <a:pt x="f6" y="f8"/>
                  </a:moveTo>
                  <a:lnTo>
                    <a:pt x="f9" y="f8"/>
                  </a:lnTo>
                  <a:lnTo>
                    <a:pt x="f5" y="f9"/>
                  </a:lnTo>
                  <a:lnTo>
                    <a:pt x="f9" y="f10"/>
                  </a:lnTo>
                  <a:lnTo>
                    <a:pt x="f6" y="f10"/>
                  </a:lnTo>
                  <a:lnTo>
                    <a:pt x="f6" y="f8"/>
                  </a:lnTo>
                  <a:close/>
                </a:path>
              </a:pathLst>
            </a:custGeom>
            <a:solidFill>
              <a:srgbClr val="4F81BD"/>
            </a:solid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548219" tIns="87626" rIns="163577" bIns="87626" anchor="ctr" anchorCtr="1" compatLnSpc="1">
              <a:noAutofit/>
            </a:bodyPr>
            <a:lstStyle/>
            <a:p>
              <a:pPr marL="0" marR="0" lvl="0" indent="0" algn="ctr" defTabSz="102235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2300" b="0" i="0" u="none" strike="noStrike" kern="1200" cap="none" spc="0" baseline="0">
                  <a:solidFill>
                    <a:srgbClr val="FFFFFF"/>
                  </a:solidFill>
                  <a:uFillTx/>
                  <a:latin typeface="DejaVu Sans" pitchFamily="34"/>
                  <a:ea typeface="DejaVu Sans" pitchFamily="34"/>
                  <a:cs typeface="DejaVu Sans" pitchFamily="34"/>
                </a:rPr>
                <a:t>Возможности симуляции</a:t>
              </a:r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8287" y="3548960"/>
              <a:ext cx="793406" cy="79340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+- 2700000 f2 0"/>
                <a:gd name="f15" fmla="*/ f9 f1 1"/>
                <a:gd name="f16" fmla="*/ f10 f1 1"/>
                <a:gd name="f17" fmla="?: f11 f4 1"/>
                <a:gd name="f18" fmla="?: f12 f5 1"/>
                <a:gd name="f19" fmla="?: f13 f6 1"/>
                <a:gd name="f20" fmla="+- f14 0 f2"/>
                <a:gd name="f21" fmla="*/ f15 1 f3"/>
                <a:gd name="f22" fmla="*/ f16 1 f3"/>
                <a:gd name="f23" fmla="*/ f17 1 21600"/>
                <a:gd name="f24" fmla="*/ f18 1 21600"/>
                <a:gd name="f25" fmla="*/ 21600 f17 1"/>
                <a:gd name="f26" fmla="*/ 21600 f18 1"/>
                <a:gd name="f27" fmla="+- f20 f2 0"/>
                <a:gd name="f28" fmla="+- f21 0 f2"/>
                <a:gd name="f29" fmla="+- f22 0 f2"/>
                <a:gd name="f30" fmla="min f24 f23"/>
                <a:gd name="f31" fmla="*/ f25 1 f19"/>
                <a:gd name="f32" fmla="*/ f26 1 f19"/>
                <a:gd name="f33" fmla="*/ f27 f8 1"/>
                <a:gd name="f34" fmla="val f31"/>
                <a:gd name="f35" fmla="val f32"/>
                <a:gd name="f36" fmla="*/ f33 1 f1"/>
                <a:gd name="f37" fmla="*/ f7 f30 1"/>
                <a:gd name="f38" fmla="+- f35 0 f7"/>
                <a:gd name="f39" fmla="+- f34 0 f7"/>
                <a:gd name="f40" fmla="+- 0 0 f36"/>
                <a:gd name="f41" fmla="*/ f38 1 2"/>
                <a:gd name="f42" fmla="*/ f39 1 2"/>
                <a:gd name="f43" fmla="+- 0 0 f40"/>
                <a:gd name="f44" fmla="+- f7 f41 0"/>
                <a:gd name="f45" fmla="+- f7 f42 0"/>
                <a:gd name="f46" fmla="*/ f43 f1 1"/>
                <a:gd name="f47" fmla="*/ f42 f30 1"/>
                <a:gd name="f48" fmla="*/ f41 f30 1"/>
                <a:gd name="f49" fmla="*/ f46 1 f8"/>
                <a:gd name="f50" fmla="*/ f44 f30 1"/>
                <a:gd name="f51" fmla="+- f49 0 f2"/>
                <a:gd name="f52" fmla="cos 1 f51"/>
                <a:gd name="f53" fmla="sin 1 f51"/>
                <a:gd name="f54" fmla="+- 0 0 f52"/>
                <a:gd name="f55" fmla="+- 0 0 f53"/>
                <a:gd name="f56" fmla="+- 0 0 f54"/>
                <a:gd name="f57" fmla="+- 0 0 f55"/>
                <a:gd name="f58" fmla="val f56"/>
                <a:gd name="f59" fmla="val f57"/>
                <a:gd name="f60" fmla="*/ f58 f42 1"/>
                <a:gd name="f61" fmla="*/ f59 f41 1"/>
                <a:gd name="f62" fmla="+- f45 0 f60"/>
                <a:gd name="f63" fmla="+- f45 f60 0"/>
                <a:gd name="f64" fmla="+- f44 0 f61"/>
                <a:gd name="f65" fmla="+- f44 f61 0"/>
                <a:gd name="f66" fmla="*/ f62 f30 1"/>
                <a:gd name="f67" fmla="*/ f64 f30 1"/>
                <a:gd name="f68" fmla="*/ f63 f30 1"/>
                <a:gd name="f69" fmla="*/ f65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66" y="f67"/>
                </a:cxn>
                <a:cxn ang="f29">
                  <a:pos x="f66" y="f69"/>
                </a:cxn>
                <a:cxn ang="f29">
                  <a:pos x="f68" y="f69"/>
                </a:cxn>
                <a:cxn ang="f28">
                  <a:pos x="f68" y="f67"/>
                </a:cxn>
              </a:cxnLst>
              <a:rect l="f66" t="f67" r="f68" b="f69"/>
              <a:pathLst>
                <a:path>
                  <a:moveTo>
                    <a:pt x="f37" y="f50"/>
                  </a:moveTo>
                  <a:arcTo wR="f47" hR="f48" stAng="f1" swAng="f0"/>
                  <a:close/>
                </a:path>
              </a:pathLst>
            </a:custGeom>
            <a:blipFill>
              <a:blip r:embed="rId5">
                <a:alphaModFix/>
              </a:blip>
              <a:stretch>
                <a:fillRect/>
              </a:stretch>
            </a:blipFill>
            <a:ln w="25402">
              <a:solidFill>
                <a:srgbClr val="FFFFFF"/>
              </a:solidFill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11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200"/>
              <a:t>Спасибо за внимание!</a:t>
            </a:r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 dirty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 dirty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sp>
        <p:nvSpPr>
          <p:cNvPr id="5" name="Content Placeholder 2"/>
          <p:cNvSpPr txBox="1">
            <a:spLocks noGrp="1"/>
          </p:cNvSpPr>
          <p:nvPr>
            <p:ph idx="1"/>
          </p:nvPr>
        </p:nvSpPr>
        <p:spPr>
          <a:xfrm>
            <a:off x="457200" y="4286249"/>
            <a:ext cx="8229600" cy="308372"/>
          </a:xfrm>
        </p:spPr>
        <p:txBody>
          <a:bodyPr/>
          <a:lstStyle/>
          <a:p>
            <a:pPr marL="0" lvl="0" indent="0">
              <a:lnSpc>
                <a:spcPct val="80000"/>
              </a:lnSpc>
              <a:spcBef>
                <a:spcPts val="200"/>
              </a:spcBef>
              <a:buNone/>
            </a:pPr>
            <a:r>
              <a:rPr lang="ru-RU" sz="800" dirty="0"/>
              <a:t>Замечание: все торговые марки и логотипы, использованные в данном материале, являются собственностью их владельцев. Представленная здесь точка зрения отражает личное мнение автора, не выступающего от лица какой-либо организации.</a:t>
            </a:r>
          </a:p>
        </p:txBody>
      </p:sp>
      <p:sp>
        <p:nvSpPr>
          <p:cNvPr id="6" name="Rectangle 6"/>
          <p:cNvSpPr/>
          <p:nvPr/>
        </p:nvSpPr>
        <p:spPr>
          <a:xfrm>
            <a:off x="685800" y="3257550"/>
            <a:ext cx="7772400" cy="646334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Все материалы курса выкладываются на сайте лаборатории: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sng" strike="noStrike" kern="1200" cap="none" spc="0" baseline="0">
                <a:solidFill>
                  <a:srgbClr val="000000"/>
                </a:solidFill>
                <a:uFillTx/>
                <a:latin typeface="Courier New" pitchFamily="49"/>
                <a:cs typeface="Courier New" pitchFamily="49"/>
              </a:rPr>
              <a:t>http://iscalare.mipt.ru/material/course_materials/</a:t>
            </a: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ourier New" pitchFamily="49"/>
              <a:cs typeface="Courier New" pitchFamily="49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72331"/>
            <a:ext cx="8229600" cy="85725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dirty="0" smtClean="0"/>
              <a:t>В начале </a:t>
            </a:r>
            <a:r>
              <a:rPr lang="ru-RU" sz="4000" dirty="0" smtClean="0"/>
              <a:t>компьютеры </a:t>
            </a:r>
            <a:r>
              <a:rPr lang="ru-RU" sz="4000" dirty="0" smtClean="0"/>
              <a:t>были </a:t>
            </a:r>
            <a:r>
              <a:rPr lang="ru-RU" sz="4000" dirty="0"/>
              <a:t>простыми…</a:t>
            </a:r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95403" y="1085850"/>
            <a:ext cx="6672139" cy="342542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16059"/>
            <a:ext cx="8229600" cy="405972"/>
          </a:xfrm>
        </p:spPr>
        <p:txBody>
          <a:bodyPr/>
          <a:lstStyle/>
          <a:p>
            <a:pPr lvl="0"/>
            <a:r>
              <a:rPr lang="ru-RU" sz="3200" dirty="0"/>
              <a:t>«Простые» системы в наше время</a:t>
            </a:r>
          </a:p>
        </p:txBody>
      </p:sp>
      <p:sp>
        <p:nvSpPr>
          <p:cNvPr id="4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84250" y="477380"/>
            <a:ext cx="5575499" cy="408220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81354" y="205977"/>
            <a:ext cx="8405446" cy="857250"/>
          </a:xfrm>
        </p:spPr>
        <p:txBody>
          <a:bodyPr>
            <a:normAutofit fontScale="90000"/>
          </a:bodyPr>
          <a:lstStyle/>
          <a:p>
            <a:pPr lvl="0"/>
            <a:r>
              <a:rPr lang="ru-RU" sz="3200" dirty="0"/>
              <a:t>Почему разработка только на реальном железе невыгодна</a:t>
            </a:r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45019132"/>
              </p:ext>
            </p:extLst>
          </p:nvPr>
        </p:nvGraphicFramePr>
        <p:xfrm>
          <a:off x="1005394" y="1268161"/>
          <a:ext cx="3953466" cy="3196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9" name="Picture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995033" y="2069799"/>
            <a:ext cx="2769277" cy="168390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lide Number Placeholder 20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0"/>
          <p:cNvSpPr/>
          <p:nvPr/>
        </p:nvSpPr>
        <p:spPr>
          <a:xfrm>
            <a:off x="304796" y="1169197"/>
            <a:ext cx="5181603" cy="291465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3200"/>
              <a:gd name="f7" fmla="+- 0 0 11429249"/>
              <a:gd name="f8" fmla="+- 0 0 8646143"/>
              <a:gd name="f9" fmla="+- 0 0 8748475"/>
              <a:gd name="f10" fmla="+- 0 0 7859163"/>
              <a:gd name="f11" fmla="+- 0 0 4722533"/>
              <a:gd name="f12" fmla="+- 0 0 2776035"/>
              <a:gd name="f13" fmla="+- 0 0 16496525"/>
              <a:gd name="f14" fmla="+- 0 0 14809710"/>
              <a:gd name="f15" fmla="+- 0 0 4217541"/>
              <a:gd name="f16" fmla="+- 0 0 824660"/>
              <a:gd name="f17" fmla="+- 0 0 8950887"/>
              <a:gd name="f18" fmla="+- 0 0 9809656"/>
              <a:gd name="f19" fmla="+- 0 0 4002417"/>
              <a:gd name="f20" fmla="val 3900"/>
              <a:gd name="f21" fmla="val 14370"/>
              <a:gd name="f22" fmla="val 6753"/>
              <a:gd name="f23" fmla="val 9190"/>
              <a:gd name="f24" fmla="val 7426832"/>
              <a:gd name="f25" fmla="val 5333"/>
              <a:gd name="f26" fmla="val 7267"/>
              <a:gd name="f27" fmla="val 5396714"/>
              <a:gd name="f28" fmla="val 4365"/>
              <a:gd name="f29" fmla="val 5945"/>
              <a:gd name="f30" fmla="val 5983381"/>
              <a:gd name="f31" fmla="val 4857"/>
              <a:gd name="f32" fmla="val 6595"/>
              <a:gd name="f33" fmla="val 7034504"/>
              <a:gd name="f34" fmla="val 7273"/>
              <a:gd name="f35" fmla="val 6541615"/>
              <a:gd name="f36" fmla="val 6775"/>
              <a:gd name="f37" fmla="val 9220"/>
              <a:gd name="f38" fmla="val 7816140"/>
              <a:gd name="f39" fmla="val 5785"/>
              <a:gd name="f40" fmla="val 7867"/>
              <a:gd name="f41" fmla="val 37501"/>
              <a:gd name="f42" fmla="val 6842000"/>
              <a:gd name="f43" fmla="val 6752"/>
              <a:gd name="f44" fmla="val 9215"/>
              <a:gd name="f45" fmla="val 1347096"/>
              <a:gd name="f46" fmla="val 6910353"/>
              <a:gd name="f47" fmla="val 7720"/>
              <a:gd name="f48" fmla="val 10543"/>
              <a:gd name="f49" fmla="val 3974558"/>
              <a:gd name="f50" fmla="val 4542661"/>
              <a:gd name="f51" fmla="val 4360"/>
              <a:gd name="f52" fmla="val 5918"/>
              <a:gd name="f53" fmla="val 8804134"/>
              <a:gd name="f54" fmla="val 4345"/>
              <a:gd name="f55" fmla="val 9151131"/>
              <a:gd name="f56" fmla="val 4693"/>
              <a:gd name="f57" fmla="val 26177"/>
              <a:gd name="f58" fmla="val 5204520"/>
              <a:gd name="f59" fmla="val 1585770"/>
              <a:gd name="f60" fmla="val 6928"/>
              <a:gd name="f61" fmla="val 34899"/>
              <a:gd name="f62" fmla="val 4416628"/>
              <a:gd name="f63" fmla="val 686848"/>
              <a:gd name="f64" fmla="val 16478"/>
              <a:gd name="f65" fmla="val 39090"/>
              <a:gd name="f66" fmla="val 8257448"/>
              <a:gd name="f67" fmla="val 844866"/>
              <a:gd name="f68" fmla="val 28827"/>
              <a:gd name="f69" fmla="val 34751"/>
              <a:gd name="f70" fmla="val 387196"/>
              <a:gd name="f71" fmla="val 959901"/>
              <a:gd name="f72" fmla="val 34129"/>
              <a:gd name="f73" fmla="val 22954"/>
              <a:gd name="f74" fmla="val 4255042"/>
              <a:gd name="f75" fmla="val 41798"/>
              <a:gd name="f76" fmla="val 15354"/>
              <a:gd name="f77" fmla="val 1819082"/>
              <a:gd name="f78" fmla="val 1665090"/>
              <a:gd name="f79" fmla="val 38324"/>
              <a:gd name="f80" fmla="val 5426"/>
              <a:gd name="f81" fmla="val 891534"/>
              <a:gd name="f82" fmla="val 29078"/>
              <a:gd name="f83" fmla="val 3952"/>
              <a:gd name="f84" fmla="val 1091722"/>
              <a:gd name="f85" fmla="val 22141"/>
              <a:gd name="f86" fmla="val 4720"/>
              <a:gd name="f87" fmla="val 1061181"/>
              <a:gd name="f88" fmla="val 14000"/>
              <a:gd name="f89" fmla="val 5192"/>
              <a:gd name="f90" fmla="val 739161"/>
              <a:gd name="f91" fmla="val 4127"/>
              <a:gd name="f92" fmla="val 15789"/>
              <a:gd name="f93" fmla="val 9459261"/>
              <a:gd name="f94" fmla="val 711490"/>
              <a:gd name="f95" fmla="+- 0 0 -90"/>
              <a:gd name="f96" fmla="+- 0 0 -180"/>
              <a:gd name="f97" fmla="+- 0 0 -270"/>
              <a:gd name="f98" fmla="+- 0 0 -360"/>
              <a:gd name="f99" fmla="*/ f3 1 43200"/>
              <a:gd name="f100" fmla="*/ f4 1 43200"/>
              <a:gd name="f101" fmla="+- f6 0 f5"/>
              <a:gd name="f102" fmla="*/ f95 f0 1"/>
              <a:gd name="f103" fmla="*/ f96 f0 1"/>
              <a:gd name="f104" fmla="*/ f97 f0 1"/>
              <a:gd name="f105" fmla="*/ f98 f0 1"/>
              <a:gd name="f106" fmla="*/ f101 1 2"/>
              <a:gd name="f107" fmla="*/ f101 1 43200"/>
              <a:gd name="f108" fmla="*/ f101 2977 1"/>
              <a:gd name="f109" fmla="*/ f101 3262 1"/>
              <a:gd name="f110" fmla="*/ f101 17087 1"/>
              <a:gd name="f111" fmla="*/ f101 17337 1"/>
              <a:gd name="f112" fmla="*/ f101 67 1"/>
              <a:gd name="f113" fmla="*/ f101 21577 1"/>
              <a:gd name="f114" fmla="*/ f101 21582 1"/>
              <a:gd name="f115" fmla="*/ f101 1235 1"/>
              <a:gd name="f116" fmla="*/ f102 1 f2"/>
              <a:gd name="f117" fmla="*/ f103 1 f2"/>
              <a:gd name="f118" fmla="*/ f104 1 f2"/>
              <a:gd name="f119" fmla="*/ f105 1 f2"/>
              <a:gd name="f120" fmla="+- f5 f106 0"/>
              <a:gd name="f121" fmla="*/ f108 1 21600"/>
              <a:gd name="f122" fmla="*/ f109 1 21600"/>
              <a:gd name="f123" fmla="*/ f110 1 21600"/>
              <a:gd name="f124" fmla="*/ f111 1 21600"/>
              <a:gd name="f125" fmla="*/ f112 1 21600"/>
              <a:gd name="f126" fmla="*/ f113 1 21600"/>
              <a:gd name="f127" fmla="*/ f114 1 21600"/>
              <a:gd name="f128" fmla="*/ f115 1 21600"/>
              <a:gd name="f129" fmla="+- f116 0 f1"/>
              <a:gd name="f130" fmla="+- f117 0 f1"/>
              <a:gd name="f131" fmla="+- f118 0 f1"/>
              <a:gd name="f132" fmla="+- f119 0 f1"/>
              <a:gd name="f133" fmla="*/ f127 1 f107"/>
              <a:gd name="f134" fmla="*/ f120 1 f107"/>
              <a:gd name="f135" fmla="*/ f126 1 f107"/>
              <a:gd name="f136" fmla="*/ f125 1 f107"/>
              <a:gd name="f137" fmla="*/ f128 1 f107"/>
              <a:gd name="f138" fmla="*/ f121 1 f107"/>
              <a:gd name="f139" fmla="*/ f123 1 f107"/>
              <a:gd name="f140" fmla="*/ f122 1 f107"/>
              <a:gd name="f141" fmla="*/ f124 1 f107"/>
              <a:gd name="f142" fmla="*/ f138 f99 1"/>
              <a:gd name="f143" fmla="*/ f139 f99 1"/>
              <a:gd name="f144" fmla="*/ f141 f100 1"/>
              <a:gd name="f145" fmla="*/ f140 f100 1"/>
              <a:gd name="f146" fmla="*/ f133 f99 1"/>
              <a:gd name="f147" fmla="*/ f134 f100 1"/>
              <a:gd name="f148" fmla="*/ f134 f99 1"/>
              <a:gd name="f149" fmla="*/ f135 f100 1"/>
              <a:gd name="f150" fmla="*/ f136 f99 1"/>
              <a:gd name="f151" fmla="*/ f137 f10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9">
                <a:pos x="f146" y="f147"/>
              </a:cxn>
              <a:cxn ang="f130">
                <a:pos x="f148" y="f149"/>
              </a:cxn>
              <a:cxn ang="f131">
                <a:pos x="f150" y="f147"/>
              </a:cxn>
              <a:cxn ang="f132">
                <a:pos x="f148" y="f151"/>
              </a:cxn>
            </a:cxnLst>
            <a:rect l="f142" t="f145" r="f143" b="f144"/>
            <a:pathLst>
              <a:path w="43200" h="43200">
                <a:moveTo>
                  <a:pt x="f20" y="f21"/>
                </a:moveTo>
                <a:arcTo wR="f22" hR="f23" stAng="f7" swAng="f24"/>
                <a:arcTo wR="f25" hR="f26" stAng="f8" swAng="f27"/>
                <a:arcTo wR="f28" hR="f29" stAng="f9" swAng="f30"/>
                <a:arcTo wR="f31" hR="f32" stAng="f10" swAng="f33"/>
                <a:arcTo wR="f25" hR="f34" stAng="f11" swAng="f35"/>
                <a:arcTo wR="f36" hR="f37" stAng="f12" swAng="f38"/>
                <a:arcTo wR="f39" hR="f40" stAng="f41" swAng="f42"/>
                <a:arcTo wR="f43" hR="f44" stAng="f45" swAng="f46"/>
                <a:arcTo wR="f47" hR="f48" stAng="f49" swAng="f50"/>
                <a:arcTo wR="f51" hR="f52" stAng="f13" swAng="f53"/>
                <a:arcTo wR="f54" hR="f29" stAng="f14" swAng="f55"/>
                <a:close/>
              </a:path>
              <a:path w="43200" h="43200" fill="none">
                <a:moveTo>
                  <a:pt x="f56" y="f57"/>
                </a:moveTo>
                <a:arcTo wR="f54" hR="f29" stAng="f58" swAng="f59"/>
                <a:moveTo>
                  <a:pt x="f60" y="f61"/>
                </a:moveTo>
                <a:arcTo wR="f51" hR="f52" stAng="f62" swAng="f63"/>
                <a:moveTo>
                  <a:pt x="f64" y="f65"/>
                </a:moveTo>
                <a:arcTo wR="f43" hR="f44" stAng="f66" swAng="f67"/>
                <a:moveTo>
                  <a:pt x="f68" y="f69"/>
                </a:moveTo>
                <a:arcTo wR="f43" hR="f44" stAng="f70" swAng="f71"/>
                <a:moveTo>
                  <a:pt x="f72" y="f73"/>
                </a:moveTo>
                <a:arcTo wR="f39" hR="f40" stAng="f15" swAng="f74"/>
                <a:moveTo>
                  <a:pt x="f75" y="f76"/>
                </a:moveTo>
                <a:arcTo wR="f25" hR="f34" stAng="f77" swAng="f78"/>
                <a:moveTo>
                  <a:pt x="f79" y="f80"/>
                </a:moveTo>
                <a:arcTo wR="f31" hR="f32" stAng="f16" swAng="f81"/>
                <a:moveTo>
                  <a:pt x="f82" y="f83"/>
                </a:moveTo>
                <a:arcTo wR="f31" hR="f32" stAng="f17" swAng="f84"/>
                <a:moveTo>
                  <a:pt x="f85" y="f86"/>
                </a:moveTo>
                <a:arcTo wR="f28" hR="f29" stAng="f18" swAng="f87"/>
                <a:moveTo>
                  <a:pt x="f88" y="f89"/>
                </a:moveTo>
                <a:arcTo wR="f22" hR="f23" stAng="f19" swAng="f90"/>
                <a:moveTo>
                  <a:pt x="f91" y="f92"/>
                </a:moveTo>
                <a:arcTo wR="f22" hR="f23" stAng="f93" swAng="f94"/>
              </a:path>
            </a:pathLst>
          </a:custGeo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FFFFFF"/>
              </a:solidFill>
              <a:uFillTx/>
              <a:latin typeface="DejaVu Sans" pitchFamily="34"/>
            </a:endParaRPr>
          </a:p>
        </p:txBody>
      </p:sp>
      <p:sp>
        <p:nvSpPr>
          <p:cNvPr id="3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200"/>
              <a:t>В игру вступают программные модели</a:t>
            </a:r>
          </a:p>
        </p:txBody>
      </p:sp>
      <p:sp>
        <p:nvSpPr>
          <p:cNvPr id="4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grpSp>
        <p:nvGrpSpPr>
          <p:cNvPr id="6" name="Group 16"/>
          <p:cNvGrpSpPr/>
          <p:nvPr/>
        </p:nvGrpSpPr>
        <p:grpSpPr>
          <a:xfrm>
            <a:off x="6423788" y="2962107"/>
            <a:ext cx="1983809" cy="1476371"/>
            <a:chOff x="6423788" y="2962107"/>
            <a:chExt cx="1983809" cy="1476371"/>
          </a:xfrm>
        </p:grpSpPr>
        <p:pic>
          <p:nvPicPr>
            <p:cNvPr id="7" name="Picture 33" descr="laptop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423788" y="2962107"/>
              <a:ext cx="1983809" cy="14763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Text Box 34"/>
            <p:cNvSpPr txBox="1"/>
            <p:nvPr/>
          </p:nvSpPr>
          <p:spPr>
            <a:xfrm>
              <a:off x="6578175" y="3122374"/>
              <a:ext cx="1667326" cy="29187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300" b="1" i="0" u="none" strike="noStrike" kern="1200" cap="none" spc="0" baseline="0">
                <a:solidFill>
                  <a:srgbClr val="FFFFFF"/>
                </a:solidFill>
                <a:uFillTx/>
                <a:latin typeface="Verdana" pitchFamily="34"/>
              </a:endParaRPr>
            </a:p>
          </p:txBody>
        </p:sp>
      </p:grpSp>
      <p:pic>
        <p:nvPicPr>
          <p:cNvPr id="9" name="Picture 79" descr="boards_rack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49150" y="1733546"/>
            <a:ext cx="3046652" cy="146759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ight Arrow 11"/>
          <p:cNvSpPr/>
          <p:nvPr/>
        </p:nvSpPr>
        <p:spPr>
          <a:xfrm rot="2329348">
            <a:off x="5524416" y="2490691"/>
            <a:ext cx="1219196" cy="1037597"/>
          </a:xfrm>
          <a:custGeom>
            <a:avLst>
              <a:gd name="f0" fmla="val 12409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val f7"/>
              <a:gd name="f15" fmla="val f8"/>
              <a:gd name="f16" fmla="pin 0 f0 21600"/>
              <a:gd name="f17" fmla="pin 0 f1 10800"/>
              <a:gd name="f18" fmla="*/ f10 f2 1"/>
              <a:gd name="f19" fmla="*/ f11 f2 1"/>
              <a:gd name="f20" fmla="+- f15 0 f14"/>
              <a:gd name="f21" fmla="val f16"/>
              <a:gd name="f22" fmla="val f17"/>
              <a:gd name="f23" fmla="*/ f16 f12 1"/>
              <a:gd name="f24" fmla="*/ f17 f13 1"/>
              <a:gd name="f25" fmla="*/ f18 1 f4"/>
              <a:gd name="f26" fmla="*/ f19 1 f4"/>
              <a:gd name="f27" fmla="*/ f20 1 21600"/>
              <a:gd name="f28" fmla="+- 21600 0 f22"/>
              <a:gd name="f29" fmla="+- 21600 0 f21"/>
              <a:gd name="f30" fmla="*/ f22 f13 1"/>
              <a:gd name="f31" fmla="*/ f21 f12 1"/>
              <a:gd name="f32" fmla="+- f25 0 f3"/>
              <a:gd name="f33" fmla="+- f26 0 f3"/>
              <a:gd name="f34" fmla="*/ 0 f27 1"/>
              <a:gd name="f35" fmla="*/ 21600 f27 1"/>
              <a:gd name="f36" fmla="*/ f29 f22 1"/>
              <a:gd name="f37" fmla="*/ f28 f13 1"/>
              <a:gd name="f38" fmla="*/ f36 1 10800"/>
              <a:gd name="f39" fmla="*/ f34 1 f27"/>
              <a:gd name="f40" fmla="*/ f35 1 f27"/>
              <a:gd name="f41" fmla="+- f21 f38 0"/>
              <a:gd name="f42" fmla="*/ f39 f12 1"/>
              <a:gd name="f43" fmla="*/ f39 f13 1"/>
              <a:gd name="f44" fmla="*/ f40 f13 1"/>
              <a:gd name="f45" fmla="*/ f41 f12 1"/>
            </a:gdLst>
            <a:ahLst>
              <a:ahXY gdRefX="f0" minX="f7" maxX="f8" gdRefY="f1" minY="f7" maxY="f9">
                <a:pos x="f23" y="f24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3"/>
              </a:cxn>
              <a:cxn ang="f33">
                <a:pos x="f31" y="f44"/>
              </a:cxn>
            </a:cxnLst>
            <a:rect l="f42" t="f30" r="f45" b="f37"/>
            <a:pathLst>
              <a:path w="21600" h="21600">
                <a:moveTo>
                  <a:pt x="f7" y="f22"/>
                </a:moveTo>
                <a:lnTo>
                  <a:pt x="f21" y="f22"/>
                </a:lnTo>
                <a:lnTo>
                  <a:pt x="f21" y="f7"/>
                </a:lnTo>
                <a:lnTo>
                  <a:pt x="f8" y="f9"/>
                </a:lnTo>
                <a:lnTo>
                  <a:pt x="f21" y="f8"/>
                </a:lnTo>
                <a:lnTo>
                  <a:pt x="f21" y="f28"/>
                </a:lnTo>
                <a:lnTo>
                  <a:pt x="f7" y="f28"/>
                </a:lnTo>
                <a:close/>
              </a:path>
            </a:pathLst>
          </a:custGeom>
          <a:solidFill>
            <a:srgbClr val="FFFFFF"/>
          </a:solidFill>
          <a:ln w="25402">
            <a:solidFill>
              <a:srgbClr val="000000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6767949" y="3219492"/>
            <a:ext cx="1246912" cy="307777"/>
          </a:xfrm>
          <a:prstGeom prst="rect">
            <a:avLst/>
          </a:prstGeom>
          <a:gradFill>
            <a:gsLst>
              <a:gs pos="0">
                <a:srgbClr val="5D417E"/>
              </a:gs>
              <a:gs pos="100000">
                <a:srgbClr val="7B58A6"/>
              </a:gs>
            </a:gsLst>
            <a:lin ang="16200000"/>
          </a:gradFill>
          <a:ln>
            <a:noFill/>
          </a:ln>
          <a:effectLst>
            <a:outerShdw dist="22997" dir="5400000" algn="tl">
              <a:srgbClr val="000000">
                <a:alpha val="35000"/>
              </a:srgbClr>
            </a:outerShdw>
          </a:effectLst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</a:rPr>
              <a:t>Симулятор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200"/>
              <a:t>Использование программных моделей</a:t>
            </a:r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sp>
        <p:nvSpPr>
          <p:cNvPr id="5" name="Content Placeholder 2"/>
          <p:cNvSpPr txBox="1">
            <a:spLocks noGrp="1"/>
          </p:cNvSpPr>
          <p:nvPr>
            <p:ph idx="1"/>
          </p:nvPr>
        </p:nvSpPr>
        <p:spPr>
          <a:xfrm>
            <a:off x="304796" y="1200150"/>
            <a:ext cx="8610603" cy="3394472"/>
          </a:xfrm>
          <a:solidFill>
            <a:srgbClr val="FFFFFF"/>
          </a:solidFill>
        </p:spPr>
        <p:txBody>
          <a:bodyPr/>
          <a:lstStyle/>
          <a:p>
            <a:pPr lvl="0">
              <a:spcBef>
                <a:spcPts val="700"/>
              </a:spcBef>
            </a:pPr>
            <a:r>
              <a:rPr lang="ru-RU" sz="2800"/>
              <a:t>Новое аппаратное обеспечение</a:t>
            </a:r>
          </a:p>
          <a:p>
            <a:pPr lvl="0">
              <a:spcBef>
                <a:spcPts val="700"/>
              </a:spcBef>
            </a:pPr>
            <a:r>
              <a:rPr lang="ru-RU" sz="2800"/>
              <a:t>Совместная разработка аппаратуры и ПО</a:t>
            </a:r>
          </a:p>
          <a:p>
            <a:pPr lvl="0">
              <a:spcBef>
                <a:spcPts val="700"/>
              </a:spcBef>
            </a:pPr>
            <a:r>
              <a:rPr lang="ru-RU" sz="2800"/>
              <a:t>Экспериментальные архитектуры</a:t>
            </a:r>
          </a:p>
          <a:p>
            <a:pPr lvl="0">
              <a:spcBef>
                <a:spcPts val="700"/>
              </a:spcBef>
            </a:pPr>
            <a:r>
              <a:rPr lang="ru-RU" sz="2800"/>
              <a:t>Предсказание производительности, потребления мощности</a:t>
            </a:r>
          </a:p>
          <a:p>
            <a:pPr lvl="0">
              <a:spcBef>
                <a:spcPts val="700"/>
              </a:spcBef>
            </a:pPr>
            <a:r>
              <a:rPr lang="ru-RU" sz="2800"/>
              <a:t>Обеспечение совместимости с другими архитектурами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200"/>
              <a:t>Жизненный цикл разработки аппаратного продукта</a:t>
            </a:r>
          </a:p>
        </p:txBody>
      </p:sp>
      <p:sp>
        <p:nvSpPr>
          <p:cNvPr id="3" name="Footer Placeholder 4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cxnSp>
        <p:nvCxnSpPr>
          <p:cNvPr id="5" name="Straight Arrow Connector 10"/>
          <p:cNvCxnSpPr/>
          <p:nvPr/>
        </p:nvCxnSpPr>
        <p:spPr>
          <a:xfrm flipV="1">
            <a:off x="1069802" y="895353"/>
            <a:ext cx="0" cy="3526721"/>
          </a:xfrm>
          <a:prstGeom prst="straightConnector1">
            <a:avLst/>
          </a:prstGeom>
          <a:noFill/>
          <a:ln w="19046">
            <a:solidFill>
              <a:srgbClr val="000000"/>
            </a:solidFill>
            <a:prstDash val="solid"/>
            <a:tailEnd type="arrow"/>
          </a:ln>
        </p:spPr>
      </p:cxnSp>
      <p:cxnSp>
        <p:nvCxnSpPr>
          <p:cNvPr id="6" name="Straight Arrow Connector 12"/>
          <p:cNvCxnSpPr/>
          <p:nvPr/>
        </p:nvCxnSpPr>
        <p:spPr>
          <a:xfrm>
            <a:off x="1069802" y="4433596"/>
            <a:ext cx="7696194" cy="0"/>
          </a:xfrm>
          <a:prstGeom prst="straightConnector1">
            <a:avLst/>
          </a:prstGeom>
          <a:noFill/>
          <a:ln w="19046">
            <a:solidFill>
              <a:srgbClr val="000000"/>
            </a:solidFill>
            <a:prstDash val="solid"/>
            <a:tailEnd type="arrow"/>
          </a:ln>
        </p:spPr>
      </p:cxnSp>
      <p:sp>
        <p:nvSpPr>
          <p:cNvPr id="7" name="TextBox 13"/>
          <p:cNvSpPr txBox="1"/>
          <p:nvPr/>
        </p:nvSpPr>
        <p:spPr>
          <a:xfrm>
            <a:off x="7924803" y="4476746"/>
            <a:ext cx="744248" cy="27699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2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Время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1066803" y="895353"/>
            <a:ext cx="1904996" cy="46166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2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Стоимость исправления ошибки </a:t>
            </a:r>
          </a:p>
        </p:txBody>
      </p:sp>
      <p:sp>
        <p:nvSpPr>
          <p:cNvPr id="9" name="Oval 15"/>
          <p:cNvSpPr/>
          <p:nvPr/>
        </p:nvSpPr>
        <p:spPr>
          <a:xfrm>
            <a:off x="1189927" y="3852687"/>
            <a:ext cx="1904996" cy="57150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00B050"/>
          </a:solidFill>
          <a:ln w="9528">
            <a:solidFill>
              <a:srgbClr val="98B954"/>
            </a:solidFill>
            <a:prstDash val="solid"/>
          </a:ln>
          <a:effectLst>
            <a:outerShdw dist="22997" dir="5400000" algn="tl">
              <a:srgbClr val="000000">
                <a:alpha val="35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5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Концепция</a:t>
            </a:r>
          </a:p>
        </p:txBody>
      </p:sp>
      <p:sp>
        <p:nvSpPr>
          <p:cNvPr id="10" name="Oval 17"/>
          <p:cNvSpPr/>
          <p:nvPr/>
        </p:nvSpPr>
        <p:spPr>
          <a:xfrm>
            <a:off x="2070265" y="3395487"/>
            <a:ext cx="4333533" cy="74295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gradFill>
            <a:gsLst>
              <a:gs pos="0">
                <a:srgbClr val="A0A000"/>
              </a:gs>
              <a:gs pos="100000">
                <a:srgbClr val="E6E600"/>
              </a:gs>
            </a:gsLst>
            <a:path path="circle">
              <a:fillToRect l="50000" t="50000" r="50000" b="50000"/>
            </a:path>
          </a:gra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0" u="none" strike="noStrike" kern="1200" cap="none" spc="0" baseline="0">
                <a:solidFill>
                  <a:srgbClr val="F4F1E3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Функциональный прототип</a:t>
            </a:r>
          </a:p>
        </p:txBody>
      </p:sp>
      <p:sp>
        <p:nvSpPr>
          <p:cNvPr id="11" name="Oval 18"/>
          <p:cNvSpPr/>
          <p:nvPr/>
        </p:nvSpPr>
        <p:spPr>
          <a:xfrm>
            <a:off x="3094923" y="2861971"/>
            <a:ext cx="4070872" cy="80010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00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i="0" u="none" strike="noStrike" kern="1200" cap="none" spc="0" baseline="0" dirty="0">
                <a:uFillTx/>
                <a:latin typeface="DejaVu Sans" pitchFamily="34"/>
                <a:ea typeface="DejaVu Sans" pitchFamily="34"/>
                <a:cs typeface="DejaVu Sans" pitchFamily="34"/>
              </a:rPr>
              <a:t>Потактовый прототип</a:t>
            </a:r>
          </a:p>
        </p:txBody>
      </p:sp>
      <p:sp>
        <p:nvSpPr>
          <p:cNvPr id="12" name="Oval 19"/>
          <p:cNvSpPr/>
          <p:nvPr/>
        </p:nvSpPr>
        <p:spPr>
          <a:xfrm>
            <a:off x="4508659" y="2345920"/>
            <a:ext cx="1590342" cy="80010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34B73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RTL-</a:t>
            </a:r>
            <a:r>
              <a:rPr lang="ru-RU" sz="16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модель</a:t>
            </a:r>
          </a:p>
        </p:txBody>
      </p:sp>
      <p:cxnSp>
        <p:nvCxnSpPr>
          <p:cNvPr id="13" name="Straight Connector 21"/>
          <p:cNvCxnSpPr/>
          <p:nvPr/>
        </p:nvCxnSpPr>
        <p:spPr>
          <a:xfrm>
            <a:off x="7318199" y="1290346"/>
            <a:ext cx="0" cy="3143250"/>
          </a:xfrm>
          <a:prstGeom prst="straightConnector1">
            <a:avLst/>
          </a:prstGeom>
          <a:noFill/>
          <a:ln w="12701">
            <a:solidFill>
              <a:srgbClr val="4A7EBB"/>
            </a:solidFill>
            <a:prstDash val="solid"/>
          </a:ln>
        </p:spPr>
      </p:cxnSp>
      <p:sp>
        <p:nvSpPr>
          <p:cNvPr id="14" name="Oval 22"/>
          <p:cNvSpPr/>
          <p:nvPr/>
        </p:nvSpPr>
        <p:spPr>
          <a:xfrm>
            <a:off x="5658837" y="1945870"/>
            <a:ext cx="1676396" cy="80010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6600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2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Экспериментальные образцы</a:t>
            </a:r>
          </a:p>
        </p:txBody>
      </p:sp>
      <p:sp>
        <p:nvSpPr>
          <p:cNvPr id="15" name="Explosion 2 23"/>
          <p:cNvSpPr/>
          <p:nvPr/>
        </p:nvSpPr>
        <p:spPr>
          <a:xfrm>
            <a:off x="7086600" y="606667"/>
            <a:ext cx="2057400" cy="17145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1462"/>
              <a:gd name="f8" fmla="val 4342"/>
              <a:gd name="f9" fmla="val 14790"/>
              <a:gd name="f10" fmla="val 14525"/>
              <a:gd name="f11" fmla="val 5777"/>
              <a:gd name="f12" fmla="val 18007"/>
              <a:gd name="f13" fmla="val 3172"/>
              <a:gd name="f14" fmla="val 16380"/>
              <a:gd name="f15" fmla="val 6532"/>
              <a:gd name="f16" fmla="val 6645"/>
              <a:gd name="f17" fmla="val 16985"/>
              <a:gd name="f18" fmla="val 9402"/>
              <a:gd name="f19" fmla="val 18270"/>
              <a:gd name="f20" fmla="val 11290"/>
              <a:gd name="f21" fmla="val 12310"/>
              <a:gd name="f22" fmla="val 18877"/>
              <a:gd name="f23" fmla="val 15632"/>
              <a:gd name="f24" fmla="val 14640"/>
              <a:gd name="f25" fmla="val 14350"/>
              <a:gd name="f26" fmla="val 14942"/>
              <a:gd name="f27" fmla="val 17370"/>
              <a:gd name="f28" fmla="val 12180"/>
              <a:gd name="f29" fmla="val 15935"/>
              <a:gd name="f30" fmla="val 11612"/>
              <a:gd name="f31" fmla="val 18842"/>
              <a:gd name="f32" fmla="val 9872"/>
              <a:gd name="f33" fmla="val 8700"/>
              <a:gd name="f34" fmla="val 19712"/>
              <a:gd name="f35" fmla="val 7527"/>
              <a:gd name="f36" fmla="val 18125"/>
              <a:gd name="f37" fmla="val 4917"/>
              <a:gd name="f38" fmla="val 4805"/>
              <a:gd name="f39" fmla="val 18240"/>
              <a:gd name="f40" fmla="val 1285"/>
              <a:gd name="f41" fmla="val 17825"/>
              <a:gd name="f42" fmla="val 3330"/>
              <a:gd name="f43" fmla="val 15370"/>
              <a:gd name="f44" fmla="val 12877"/>
              <a:gd name="f45" fmla="val 3935"/>
              <a:gd name="f46" fmla="val 11592"/>
              <a:gd name="f47" fmla="val 1172"/>
              <a:gd name="f48" fmla="val 8270"/>
              <a:gd name="f49" fmla="val 5372"/>
              <a:gd name="f50" fmla="val 7817"/>
              <a:gd name="f51" fmla="val 4502"/>
              <a:gd name="f52" fmla="val 3625"/>
              <a:gd name="f53" fmla="val 8550"/>
              <a:gd name="f54" fmla="val 6382"/>
              <a:gd name="f55" fmla="val 9722"/>
              <a:gd name="f56" fmla="val 1887"/>
              <a:gd name="f57" fmla="+- 0 0 -360"/>
              <a:gd name="f58" fmla="+- 0 0 -270"/>
              <a:gd name="f59" fmla="+- 0 0 -180"/>
              <a:gd name="f60" fmla="+- 0 0 -90"/>
              <a:gd name="f61" fmla="*/ f3 1 21600"/>
              <a:gd name="f62" fmla="*/ f4 1 21600"/>
              <a:gd name="f63" fmla="+- f6 0 f5"/>
              <a:gd name="f64" fmla="*/ f57 f0 1"/>
              <a:gd name="f65" fmla="*/ f58 f0 1"/>
              <a:gd name="f66" fmla="*/ f59 f0 1"/>
              <a:gd name="f67" fmla="*/ f60 f0 1"/>
              <a:gd name="f68" fmla="*/ f63 1 21600"/>
              <a:gd name="f69" fmla="*/ f63 9722 1"/>
              <a:gd name="f70" fmla="*/ f63 5372 1"/>
              <a:gd name="f71" fmla="*/ f63 11612 1"/>
              <a:gd name="f72" fmla="*/ f63 14640 1"/>
              <a:gd name="f73" fmla="*/ f63 1887 1"/>
              <a:gd name="f74" fmla="*/ f63 6382 1"/>
              <a:gd name="f75" fmla="*/ f63 12877 1"/>
              <a:gd name="f76" fmla="*/ f63 18842 1"/>
              <a:gd name="f77" fmla="*/ f63 15935 1"/>
              <a:gd name="f78" fmla="*/ f63 6645 1"/>
              <a:gd name="f79" fmla="*/ f64 1 f2"/>
              <a:gd name="f80" fmla="*/ f65 1 f2"/>
              <a:gd name="f81" fmla="*/ f66 1 f2"/>
              <a:gd name="f82" fmla="*/ f67 1 f2"/>
              <a:gd name="f83" fmla="*/ f69 1 21600"/>
              <a:gd name="f84" fmla="*/ f70 1 21600"/>
              <a:gd name="f85" fmla="*/ f71 1 21600"/>
              <a:gd name="f86" fmla="*/ f72 1 21600"/>
              <a:gd name="f87" fmla="*/ f73 1 21600"/>
              <a:gd name="f88" fmla="*/ f74 1 21600"/>
              <a:gd name="f89" fmla="*/ f75 1 21600"/>
              <a:gd name="f90" fmla="*/ f76 1 21600"/>
              <a:gd name="f91" fmla="*/ f77 1 21600"/>
              <a:gd name="f92" fmla="*/ f78 1 21600"/>
              <a:gd name="f93" fmla="*/ f5 1 f68"/>
              <a:gd name="f94" fmla="*/ f6 1 f68"/>
              <a:gd name="f95" fmla="+- f79 0 f1"/>
              <a:gd name="f96" fmla="+- f80 0 f1"/>
              <a:gd name="f97" fmla="+- f81 0 f1"/>
              <a:gd name="f98" fmla="+- f82 0 f1"/>
              <a:gd name="f99" fmla="*/ f83 1 f68"/>
              <a:gd name="f100" fmla="*/ f87 1 f68"/>
              <a:gd name="f101" fmla="*/ f89 1 f68"/>
              <a:gd name="f102" fmla="*/ f85 1 f68"/>
              <a:gd name="f103" fmla="*/ f90 1 f68"/>
              <a:gd name="f104" fmla="*/ f92 1 f68"/>
              <a:gd name="f105" fmla="*/ f84 1 f68"/>
              <a:gd name="f106" fmla="*/ f86 1 f68"/>
              <a:gd name="f107" fmla="*/ f88 1 f68"/>
              <a:gd name="f108" fmla="*/ f91 1 f68"/>
              <a:gd name="f109" fmla="*/ f93 f61 1"/>
              <a:gd name="f110" fmla="*/ f94 f61 1"/>
              <a:gd name="f111" fmla="*/ f105 f61 1"/>
              <a:gd name="f112" fmla="*/ f106 f61 1"/>
              <a:gd name="f113" fmla="*/ f108 f62 1"/>
              <a:gd name="f114" fmla="*/ f107 f62 1"/>
              <a:gd name="f115" fmla="*/ f99 f61 1"/>
              <a:gd name="f116" fmla="*/ f100 f62 1"/>
              <a:gd name="f117" fmla="*/ f101 f62 1"/>
              <a:gd name="f118" fmla="*/ f102 f61 1"/>
              <a:gd name="f119" fmla="*/ f103 f62 1"/>
              <a:gd name="f120" fmla="*/ f10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5">
                <a:pos x="f115" y="f116"/>
              </a:cxn>
              <a:cxn ang="f96">
                <a:pos x="f109" y="f117"/>
              </a:cxn>
              <a:cxn ang="f97">
                <a:pos x="f118" y="f119"/>
              </a:cxn>
              <a:cxn ang="f98">
                <a:pos x="f110" y="f120"/>
              </a:cxn>
            </a:cxnLst>
            <a:rect l="f111" t="f114" r="f112" b="f113"/>
            <a:pathLst>
              <a:path w="21600" h="21600">
                <a:moveTo>
                  <a:pt x="f7" y="f8"/>
                </a:moveTo>
                <a:lnTo>
                  <a:pt x="f9" y="f5"/>
                </a:lnTo>
                <a:lnTo>
                  <a:pt x="f10" y="f11"/>
                </a:lnTo>
                <a:lnTo>
                  <a:pt x="f12" y="f13"/>
                </a:lnTo>
                <a:lnTo>
                  <a:pt x="f14" y="f15"/>
                </a:lnTo>
                <a:lnTo>
                  <a:pt x="f6" y="f16"/>
                </a:lnTo>
                <a:lnTo>
                  <a:pt x="f17" y="f18"/>
                </a:lnTo>
                <a:lnTo>
                  <a:pt x="f19" y="f20"/>
                </a:lnTo>
                <a:lnTo>
                  <a:pt x="f14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27"/>
                </a:lnTo>
                <a:lnTo>
                  <a:pt x="f33" y="f34"/>
                </a:lnTo>
                <a:lnTo>
                  <a:pt x="f35" y="f36"/>
                </a:lnTo>
                <a:lnTo>
                  <a:pt x="f37" y="f6"/>
                </a:lnTo>
                <a:lnTo>
                  <a:pt x="f38" y="f39"/>
                </a:lnTo>
                <a:lnTo>
                  <a:pt x="f40" y="f41"/>
                </a:lnTo>
                <a:lnTo>
                  <a:pt x="f42" y="f43"/>
                </a:lnTo>
                <a:lnTo>
                  <a:pt x="f5" y="f44"/>
                </a:lnTo>
                <a:lnTo>
                  <a:pt x="f45" y="f46"/>
                </a:lnTo>
                <a:lnTo>
                  <a:pt x="f47" y="f48"/>
                </a:lnTo>
                <a:lnTo>
                  <a:pt x="f49" y="f50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close/>
              </a:path>
            </a:pathLst>
          </a:custGeom>
          <a:solidFill>
            <a:srgbClr val="FF0000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400" b="0" i="0" u="none" strike="noStrike" kern="1200" cap="none" spc="0" baseline="0">
                <a:solidFill>
                  <a:srgbClr val="FFFFFF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Выпуск на рынок</a:t>
            </a:r>
          </a:p>
        </p:txBody>
      </p:sp>
      <p:sp>
        <p:nvSpPr>
          <p:cNvPr id="16" name="TextBox 25"/>
          <p:cNvSpPr txBox="1"/>
          <p:nvPr/>
        </p:nvSpPr>
        <p:spPr>
          <a:xfrm>
            <a:off x="426668" y="3999933"/>
            <a:ext cx="662363" cy="36933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800" b="0" i="0" u="none" strike="noStrike" kern="1200" cap="none" spc="0" baseline="0">
                <a:solidFill>
                  <a:srgbClr val="000000"/>
                </a:solidFill>
                <a:uFillTx/>
                <a:latin typeface="Cambria Math" pitchFamily="18"/>
                <a:ea typeface="Cambria Math" pitchFamily="18"/>
                <a:cs typeface="DejaVu Sans" pitchFamily="34"/>
              </a:rPr>
              <a:t>10</a:t>
            </a:r>
            <a:r>
              <a: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 $</a:t>
            </a: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26"/>
              <p:cNvSpPr txBox="1"/>
              <p:nvPr/>
            </p:nvSpPr>
            <p:spPr>
              <a:xfrm>
                <a:off x="393073" y="2872578"/>
                <a:ext cx="695958" cy="369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i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1800" b="0" i="0" u="none" strike="noStrike" kern="1200" cap="none" spc="0" baseline="0">
                    <a:solidFill>
                      <a:srgbClr val="000000"/>
                    </a:solidFill>
                    <a:uFillTx/>
                    <a:latin typeface="DejaVu Sans" pitchFamily="34"/>
                    <a:ea typeface="DejaVu Sans" pitchFamily="34"/>
                    <a:cs typeface="DejaVu Sans" pitchFamily="34"/>
                  </a:rPr>
                  <a:t>$</a:t>
                </a:r>
                <a:endParaRPr lang="ru-RU" sz="1800" b="0" i="0" u="none" strike="noStrike" kern="1200" cap="none" spc="0" baseline="0">
                  <a:solidFill>
                    <a:srgbClr val="000000"/>
                  </a:solidFill>
                  <a:uFillTx/>
                  <a:latin typeface="DejaVu Sans" pitchFamily="34"/>
                  <a:ea typeface="DejaVu Sans" pitchFamily="34"/>
                  <a:cs typeface="DejaVu Sans" pitchFamily="34"/>
                </a:endParaRPr>
              </a:p>
            </p:txBody>
          </p:sp>
        </mc:Choice>
        <mc:Fallback xmlns="">
          <p:sp>
            <p:nvSpPr>
              <p:cNvPr id="1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73" y="2872578"/>
                <a:ext cx="695958" cy="369335"/>
              </a:xfrm>
              <a:prstGeom prst="rect">
                <a:avLst/>
              </a:prstGeom>
              <a:blipFill rotWithShape="0">
                <a:blip r:embed="rId2"/>
                <a:stretch>
                  <a:fillRect t="-8197" r="-6087" b="-2459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28"/>
              <p:cNvSpPr txBox="1"/>
              <p:nvPr/>
            </p:nvSpPr>
            <p:spPr>
              <a:xfrm>
                <a:off x="361014" y="1747546"/>
                <a:ext cx="695958" cy="369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ru-RU" i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US" sz="1800" b="0" i="0" u="none" strike="noStrike" kern="1200" cap="none" spc="0" baseline="0">
                    <a:solidFill>
                      <a:srgbClr val="000000"/>
                    </a:solidFill>
                    <a:uFillTx/>
                    <a:latin typeface="DejaVu Sans" pitchFamily="34"/>
                    <a:ea typeface="DejaVu Sans" pitchFamily="34"/>
                    <a:cs typeface="DejaVu Sans" pitchFamily="34"/>
                  </a:rPr>
                  <a:t>$</a:t>
                </a:r>
                <a:endParaRPr lang="ru-RU" sz="1800" b="0" i="0" u="none" strike="noStrike" kern="1200" cap="none" spc="0" baseline="0">
                  <a:solidFill>
                    <a:srgbClr val="000000"/>
                  </a:solidFill>
                  <a:uFillTx/>
                  <a:latin typeface="DejaVu Sans" pitchFamily="34"/>
                  <a:ea typeface="DejaVu Sans" pitchFamily="34"/>
                  <a:cs typeface="DejaVu Sans" pitchFamily="34"/>
                </a:endParaRPr>
              </a:p>
            </p:txBody>
          </p:sp>
        </mc:Choice>
        <mc:Fallback xmlns="">
          <p:sp>
            <p:nvSpPr>
              <p:cNvPr id="18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014" y="1747546"/>
                <a:ext cx="695958" cy="369335"/>
              </a:xfrm>
              <a:prstGeom prst="rect">
                <a:avLst/>
              </a:prstGeom>
              <a:blipFill rotWithShape="0">
                <a:blip r:embed="rId3"/>
                <a:stretch>
                  <a:fillRect t="-10000" r="-7018" b="-266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Slide Number Placeholder 19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 noGrp="1"/>
          </p:cNvSpPr>
          <p:nvPr>
            <p:ph type="title"/>
          </p:nvPr>
        </p:nvSpPr>
        <p:spPr>
          <a:xfrm>
            <a:off x="457200" y="-19046"/>
            <a:ext cx="8229600" cy="682819"/>
          </a:xfrm>
        </p:spPr>
        <p:txBody>
          <a:bodyPr/>
          <a:lstStyle/>
          <a:p>
            <a:pPr lvl="0"/>
            <a:r>
              <a:rPr lang="ru-RU" sz="3200"/>
              <a:t>Совместная разработка ПО и аппаратуры</a:t>
            </a:r>
          </a:p>
        </p:txBody>
      </p:sp>
      <p:sp>
        <p:nvSpPr>
          <p:cNvPr id="3" name="Footer Placeholder 5"/>
          <p:cNvSpPr txBox="1"/>
          <p:nvPr/>
        </p:nvSpPr>
        <p:spPr>
          <a:xfrm>
            <a:off x="1524003" y="4767260"/>
            <a:ext cx="6629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000" b="0" i="0" u="none" strike="noStrike" kern="1200" cap="none" spc="0" baseline="0">
                <a:solidFill>
                  <a:srgbClr val="000000"/>
                </a:solidFill>
                <a:uFillTx/>
                <a:latin typeface="DejaVu Sans" pitchFamily="34"/>
                <a:ea typeface="DejaVu Sans" pitchFamily="34"/>
                <a:cs typeface="DejaVu Sans" pitchFamily="34"/>
              </a:rPr>
              <a:t>Лаборатория суперкомпьютерных технологий для биомедицины, фармакологии и малоразмерных структур</a:t>
            </a:r>
            <a:endParaRPr lang="en-US" sz="1000" b="0" i="0" u="none" strike="noStrike" kern="1200" cap="none" spc="0" baseline="0">
              <a:solidFill>
                <a:srgbClr val="000000"/>
              </a:solidFill>
              <a:uFillTx/>
              <a:latin typeface="DejaVu Sans" pitchFamily="34"/>
              <a:ea typeface="DejaVu Sans" pitchFamily="34"/>
              <a:cs typeface="DejaVu Sans" pitchFamily="34"/>
            </a:endParaRPr>
          </a:p>
        </p:txBody>
      </p:sp>
      <p:grpSp>
        <p:nvGrpSpPr>
          <p:cNvPr id="20" name="Group 16"/>
          <p:cNvGrpSpPr/>
          <p:nvPr/>
        </p:nvGrpSpPr>
        <p:grpSpPr>
          <a:xfrm>
            <a:off x="1533952" y="845343"/>
            <a:ext cx="1466494" cy="1393728"/>
            <a:chOff x="304796" y="690061"/>
            <a:chExt cx="1955325" cy="1858302"/>
          </a:xfrm>
        </p:grpSpPr>
        <p:sp>
          <p:nvSpPr>
            <p:cNvPr id="21" name="Rectangle 9"/>
            <p:cNvSpPr/>
            <p:nvPr/>
          </p:nvSpPr>
          <p:spPr>
            <a:xfrm>
              <a:off x="914400" y="690061"/>
              <a:ext cx="612133" cy="307776"/>
            </a:xfrm>
            <a:prstGeom prst="rect">
              <a:avLst/>
            </a:prstGeom>
            <a:solidFill>
              <a:srgbClr val="C0504D"/>
            </a:solidFill>
            <a:ln w="25402">
              <a:solidFill>
                <a:srgbClr val="8C3836"/>
              </a:solidFill>
              <a:prstDash val="solid"/>
            </a:ln>
          </p:spPr>
          <p:txBody>
            <a:bodyPr vert="horz" wrap="none" lIns="68580" tIns="34290" rIns="68580" bIns="34290" anchor="t" anchorCtr="0" compatLnSpc="1">
              <a:spAutoFit/>
            </a:bodyPr>
            <a:lstStyle/>
            <a:p>
              <a:pPr defTabSz="6858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050">
                  <a:solidFill>
                    <a:srgbClr val="FFFFFF"/>
                  </a:solidFill>
                  <a:latin typeface="Franklin Gothic Book"/>
                </a:rPr>
                <a:t>BIOS</a:t>
              </a:r>
            </a:p>
          </p:txBody>
        </p:sp>
        <p:pic>
          <p:nvPicPr>
            <p:cNvPr id="22" name="Picture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04796" y="1018462"/>
              <a:ext cx="1955325" cy="152990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" name="Group 17"/>
          <p:cNvGrpSpPr/>
          <p:nvPr/>
        </p:nvGrpSpPr>
        <p:grpSpPr>
          <a:xfrm>
            <a:off x="6030445" y="845343"/>
            <a:ext cx="1517573" cy="1377381"/>
            <a:chOff x="6248396" y="738487"/>
            <a:chExt cx="2023430" cy="1836508"/>
          </a:xfrm>
        </p:grpSpPr>
        <p:pic>
          <p:nvPicPr>
            <p:cNvPr id="24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6476996" y="1177097"/>
              <a:ext cx="1600200" cy="13978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" name="Rectangle 24"/>
            <p:cNvSpPr/>
            <p:nvPr/>
          </p:nvSpPr>
          <p:spPr>
            <a:xfrm>
              <a:off x="6248396" y="738487"/>
              <a:ext cx="2023430" cy="461665"/>
            </a:xfrm>
            <a:prstGeom prst="rect">
              <a:avLst/>
            </a:prstGeom>
            <a:solidFill>
              <a:srgbClr val="000000"/>
            </a:solidFill>
            <a:ln w="25402">
              <a:solidFill>
                <a:srgbClr val="000000"/>
              </a:solidFill>
              <a:prstDash val="solid"/>
            </a:ln>
          </p:spPr>
          <p:txBody>
            <a:bodyPr vert="horz" wrap="square" lIns="68580" tIns="34290" rIns="68580" bIns="34290" anchor="t" anchorCtr="0" compatLnSpc="1">
              <a:spAutoFit/>
            </a:bodyPr>
            <a:lstStyle/>
            <a:p>
              <a:pPr defTabSz="6858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900" dirty="0">
                  <a:solidFill>
                    <a:srgbClr val="FFFFFF"/>
                  </a:solidFill>
                  <a:latin typeface="DejaVu Sans" pitchFamily="34"/>
                </a:rPr>
                <a:t>Операционные системы</a:t>
              </a:r>
            </a:p>
          </p:txBody>
        </p:sp>
      </p:grpSp>
      <p:grpSp>
        <p:nvGrpSpPr>
          <p:cNvPr id="26" name="Group 18"/>
          <p:cNvGrpSpPr/>
          <p:nvPr/>
        </p:nvGrpSpPr>
        <p:grpSpPr>
          <a:xfrm>
            <a:off x="1422598" y="2489966"/>
            <a:ext cx="1865643" cy="1390240"/>
            <a:chOff x="152403" y="2856603"/>
            <a:chExt cx="2487524" cy="1853653"/>
          </a:xfrm>
        </p:grpSpPr>
        <p:pic>
          <p:nvPicPr>
            <p:cNvPr id="27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52403" y="2990846"/>
              <a:ext cx="2487524" cy="17194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" name="Rectangle 11"/>
            <p:cNvSpPr/>
            <p:nvPr/>
          </p:nvSpPr>
          <p:spPr>
            <a:xfrm>
              <a:off x="632994" y="2856603"/>
              <a:ext cx="1492236" cy="307776"/>
            </a:xfrm>
            <a:prstGeom prst="rect">
              <a:avLst/>
            </a:prstGeom>
            <a:solidFill>
              <a:srgbClr val="FFFFFF"/>
            </a:solidFill>
            <a:ln w="25402">
              <a:solidFill>
                <a:srgbClr val="000000"/>
              </a:solidFill>
              <a:prstDash val="solid"/>
            </a:ln>
          </p:spPr>
          <p:txBody>
            <a:bodyPr vert="horz" wrap="square" lIns="68580" tIns="34290" rIns="68580" bIns="34290" anchor="t" anchorCtr="0" compatLnSpc="1">
              <a:spAutoFit/>
            </a:bodyPr>
            <a:lstStyle/>
            <a:p>
              <a:pPr defTabSz="6858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050">
                  <a:solidFill>
                    <a:srgbClr val="000000"/>
                  </a:solidFill>
                  <a:latin typeface="DejaVu Sans" pitchFamily="34"/>
                </a:rPr>
                <a:t>Компиляторы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684536" y="845343"/>
            <a:ext cx="1614643" cy="1778868"/>
            <a:chOff x="2259088" y="1140767"/>
            <a:chExt cx="1614643" cy="1778868"/>
          </a:xfrm>
        </p:grpSpPr>
        <p:sp>
          <p:nvSpPr>
            <p:cNvPr id="30" name="Rectangle 10"/>
            <p:cNvSpPr/>
            <p:nvPr/>
          </p:nvSpPr>
          <p:spPr>
            <a:xfrm>
              <a:off x="2259088" y="1140767"/>
              <a:ext cx="1614643" cy="230832"/>
            </a:xfrm>
            <a:prstGeom prst="rect">
              <a:avLst/>
            </a:prstGeom>
            <a:solidFill>
              <a:srgbClr val="4F81BD"/>
            </a:solidFill>
            <a:ln w="25402">
              <a:solidFill>
                <a:srgbClr val="385D8A"/>
              </a:solidFill>
              <a:prstDash val="solid"/>
            </a:ln>
          </p:spPr>
          <p:txBody>
            <a:bodyPr vert="horz" wrap="square" lIns="68580" tIns="34290" rIns="68580" bIns="34290" anchor="t" anchorCtr="0" compatLnSpc="1">
              <a:spAutoFit/>
            </a:bodyPr>
            <a:lstStyle/>
            <a:p>
              <a:pPr defTabSz="6858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050" dirty="0">
                  <a:solidFill>
                    <a:srgbClr val="FFFFFF"/>
                  </a:solidFill>
                  <a:latin typeface="DejaVu Sans" pitchFamily="34"/>
                </a:rPr>
                <a:t>Драйверы устройств</a:t>
              </a:r>
            </a:p>
          </p:txBody>
        </p:sp>
        <p:pic>
          <p:nvPicPr>
            <p:cNvPr id="31" name="Picture 2" descr="http://openclipart.org/image/256px/svg_to_png/172874/usb-blue-tango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663" y="1487016"/>
              <a:ext cx="621175" cy="1432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Group 31"/>
          <p:cNvGrpSpPr/>
          <p:nvPr/>
        </p:nvGrpSpPr>
        <p:grpSpPr>
          <a:xfrm>
            <a:off x="5950229" y="2489966"/>
            <a:ext cx="1744580" cy="1904171"/>
            <a:chOff x="4606081" y="2785390"/>
            <a:chExt cx="1744580" cy="1904171"/>
          </a:xfrm>
        </p:grpSpPr>
        <p:pic>
          <p:nvPicPr>
            <p:cNvPr id="33" name="Picture 6" descr="http://www.iconattitude.com/icons/open_icon_library/apps/png/256/system-software-install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6081" y="2944981"/>
              <a:ext cx="1744580" cy="1744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Box 19"/>
            <p:cNvSpPr txBox="1"/>
            <p:nvPr/>
          </p:nvSpPr>
          <p:spPr>
            <a:xfrm>
              <a:off x="4867109" y="2785390"/>
              <a:ext cx="1222525" cy="230832"/>
            </a:xfrm>
            <a:prstGeom prst="rect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68580" tIns="34290" rIns="68580" bIns="34290" anchor="t" anchorCtr="0" compatLnSpc="1">
              <a:spAutoFit/>
            </a:bodyPr>
            <a:lstStyle/>
            <a:p>
              <a:pPr algn="ctr" defTabSz="68580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ru-RU" sz="1050" dirty="0">
                  <a:solidFill>
                    <a:schemeClr val="tx1"/>
                  </a:solidFill>
                  <a:latin typeface="DejaVu Sans" pitchFamily="34"/>
                </a:rPr>
                <a:t>Приложения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8"/>
          </p:nvPr>
        </p:nvSpPr>
        <p:spPr/>
        <p:txBody>
          <a:bodyPr/>
          <a:lstStyle/>
          <a:p>
            <a:pPr lvl="0"/>
            <a:fld id="{2E5A5FFB-03DE-4415-9809-DFFFA79BFD23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</TotalTime>
  <Words>504</Words>
  <Application>Microsoft Office PowerPoint</Application>
  <PresentationFormat>On-screen Show (16:9)</PresentationFormat>
  <Paragraphs>146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Calibri</vt:lpstr>
      <vt:lpstr>Cambria</vt:lpstr>
      <vt:lpstr>Cambria Math</vt:lpstr>
      <vt:lpstr>Constantia</vt:lpstr>
      <vt:lpstr>Courier New</vt:lpstr>
      <vt:lpstr>DejaVu Sans</vt:lpstr>
      <vt:lpstr>Franklin Gothic Book</vt:lpstr>
      <vt:lpstr>NewStandardOld</vt:lpstr>
      <vt:lpstr>Verdana</vt:lpstr>
      <vt:lpstr>Office Theme</vt:lpstr>
      <vt:lpstr>Роль моделирования в процессе разработки программно-аппаратных платформ </vt:lpstr>
      <vt:lpstr>PowerPoint Presentation</vt:lpstr>
      <vt:lpstr>В начале компьютеры были простыми…</vt:lpstr>
      <vt:lpstr>«Простые» системы в наше время</vt:lpstr>
      <vt:lpstr>Почему разработка только на реальном железе невыгодна</vt:lpstr>
      <vt:lpstr>В игру вступают программные модели</vt:lpstr>
      <vt:lpstr>Использование программных моделей</vt:lpstr>
      <vt:lpstr>Жизненный цикл разработки аппаратного продукта</vt:lpstr>
      <vt:lpstr>Совместная разработка ПО и аппаратуры</vt:lpstr>
      <vt:lpstr>Совместная разработка ПО и аппаратуры</vt:lpstr>
      <vt:lpstr>Экспериментальные архитектуры</vt:lpstr>
      <vt:lpstr>Обеспечение совместимости</vt:lpstr>
      <vt:lpstr>Терминология</vt:lpstr>
      <vt:lpstr>Типы симуляторов</vt:lpstr>
      <vt:lpstr>PowerPoint Presentation</vt:lpstr>
      <vt:lpstr>Что может симулятор?</vt:lpstr>
      <vt:lpstr>Кто использует симуляцию?</vt:lpstr>
      <vt:lpstr>Подводя итоги</vt:lpstr>
      <vt:lpstr>На следующей лекции...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lecture</dc:title>
  <dc:creator>Rechistov, Grigory</dc:creator>
  <cp:lastModifiedBy>Rechistov, Grigory</cp:lastModifiedBy>
  <cp:revision>306</cp:revision>
  <dcterms:created xsi:type="dcterms:W3CDTF">2006-08-16T00:00:00Z</dcterms:created>
  <dcterms:modified xsi:type="dcterms:W3CDTF">2014-02-10T08:36:29Z</dcterms:modified>
</cp:coreProperties>
</file>