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83" r:id="rId5"/>
    <p:sldId id="310" r:id="rId6"/>
    <p:sldId id="312" r:id="rId7"/>
    <p:sldId id="309" r:id="rId8"/>
    <p:sldId id="311" r:id="rId9"/>
    <p:sldId id="314" r:id="rId10"/>
    <p:sldId id="313" r:id="rId11"/>
    <p:sldId id="315" r:id="rId12"/>
    <p:sldId id="288" r:id="rId13"/>
    <p:sldId id="28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wdeaner" initials="" lastIdx="9" clrIdx="0"/>
  <p:cmAuthor id="1" name="Kister, Merlin D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A4008"/>
    <a:srgbClr val="F37021"/>
    <a:srgbClr val="FFC000"/>
    <a:srgbClr val="061922"/>
    <a:srgbClr val="B4BABD"/>
    <a:srgbClr val="D7DF23"/>
    <a:srgbClr val="8DC63F"/>
    <a:srgbClr val="0071C5"/>
    <a:srgbClr val="DDDDDD"/>
    <a:srgbClr val="F1F6F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9" autoAdjust="0"/>
    <p:restoredTop sz="99700" autoAdjust="0"/>
  </p:normalViewPr>
  <p:slideViewPr>
    <p:cSldViewPr snapToGrid="0">
      <p:cViewPr varScale="1">
        <p:scale>
          <a:sx n="50" d="100"/>
          <a:sy n="50" d="100"/>
        </p:scale>
        <p:origin x="-408" y="-77"/>
      </p:cViewPr>
      <p:guideLst>
        <p:guide orient="horz" pos="880"/>
        <p:guide pos="288"/>
        <p:guide pos="54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5" d="100"/>
        <a:sy n="10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309" y="26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914B7C32-9169-49F6-BD7A-5067B8DB0A44}" type="datetimeFigureOut">
              <a:rPr lang="en-US"/>
              <a:pPr>
                <a:defRPr/>
              </a:pPr>
              <a:t>10/24/2011</a:t>
            </a:fld>
            <a:endParaRPr lang="en-US" dirty="0"/>
          </a:p>
        </p:txBody>
      </p:sp>
      <p:sp>
        <p:nvSpPr>
          <p:cNvPr id="833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33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8375B05B-E607-4D82-B97C-98BFBC6612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454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991E29C4-32EF-49E6-A487-83605AD0B038}" type="datetimeFigureOut">
              <a:rPr lang="en-US"/>
              <a:pPr>
                <a:defRPr/>
              </a:pPr>
              <a:t>10/24/2011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6B57032-B76D-4852-ACCF-DA5A3151FA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9790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Covers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8707"/>
            <a:ext cx="8269500" cy="3822320"/>
          </a:xfrm>
          <a:prstGeom prst="rect">
            <a:avLst/>
          </a:prstGeom>
        </p:spPr>
      </p:pic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1" y="2624998"/>
            <a:ext cx="6020027" cy="584775"/>
          </a:xfrm>
        </p:spPr>
        <p:txBody>
          <a:bodyPr wrap="non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378240" y="4353385"/>
            <a:ext cx="4466738" cy="933589"/>
          </a:xfrm>
        </p:spPr>
        <p:txBody>
          <a:bodyPr wrap="square">
            <a:sp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defRPr sz="2000" b="0" i="0">
                <a:solidFill>
                  <a:schemeClr val="bg1"/>
                </a:solidFill>
                <a:latin typeface="Neo Sans Intel Medium"/>
                <a:cs typeface="Neo Sans Intel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dirty="0" smtClean="0">
                <a:latin typeface="Verdana" charset="0"/>
              </a:rPr>
              <a:t>Subtitle</a:t>
            </a: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dirty="0" smtClean="0">
                <a:latin typeface="Verdana" charset="0"/>
              </a:rPr>
              <a:t>Additional Info</a:t>
            </a:r>
            <a:endParaRPr lang="en-US" dirty="0" smtClean="0">
              <a:latin typeface="Verdana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35EC5FB-0C8E-4818-A81D-78796ABB4840}" type="slidenum">
              <a:rPr lang="en-US" sz="80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8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6477000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40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5" name="Picture 4" descr="Intel_logo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70663" y="301373"/>
            <a:ext cx="869284" cy="573176"/>
          </a:xfrm>
          <a:prstGeom prst="rect">
            <a:avLst/>
          </a:prstGeom>
        </p:spPr>
      </p:pic>
      <p:sp>
        <p:nvSpPr>
          <p:cNvPr id="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4C7BE5-B578-44C2-B697-AD60B2F34A3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xmlns="" val="39400994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with White Logo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tel_wht_rgb_30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2676" y="2473413"/>
            <a:ext cx="2898648" cy="19111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with B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l_rgb_30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2676" y="2473413"/>
            <a:ext cx="2898648" cy="19111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Covers-0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25600"/>
            <a:ext cx="8257308" cy="4102745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1" y="2363972"/>
            <a:ext cx="6020027" cy="584775"/>
          </a:xfrm>
        </p:spPr>
        <p:txBody>
          <a:bodyPr wrap="non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0188" y="3264183"/>
            <a:ext cx="4343400" cy="620683"/>
          </a:xfrm>
        </p:spPr>
        <p:txBody>
          <a:bodyPr wrap="square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defRPr sz="20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b="0" i="0" dirty="0" smtClean="0">
                <a:latin typeface="Neo Sans Intel"/>
                <a:cs typeface="Neo Sans Intel"/>
              </a:rPr>
              <a:t>Subtitle</a:t>
            </a:r>
            <a:endParaRPr lang="en-US" dirty="0" smtClean="0">
              <a:latin typeface="Verdana" charset="0"/>
            </a:endParaRP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b="0" i="0" dirty="0" smtClean="0">
                <a:latin typeface="Neo Sans Intel"/>
                <a:cs typeface="Neo Sans Intel"/>
              </a:rPr>
              <a:t>Additional Info</a:t>
            </a:r>
            <a:endParaRPr lang="en-US" sz="1600" dirty="0" smtClean="0">
              <a:latin typeface="Verdana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35EC5FB-0C8E-4818-A81D-78796ABB4840}" type="slidenum">
              <a:rPr lang="en-US" sz="80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8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3638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Covers-03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769534"/>
            <a:ext cx="8342654" cy="2904841"/>
          </a:xfrm>
          <a:prstGeom prst="rect">
            <a:avLst/>
          </a:prstGeom>
        </p:spPr>
      </p:pic>
      <p:sp>
        <p:nvSpPr>
          <p:cNvPr id="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1" y="2782553"/>
            <a:ext cx="6754008" cy="584775"/>
          </a:xfrm>
        </p:spPr>
        <p:txBody>
          <a:bodyPr wrap="squar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9957" y="3750107"/>
            <a:ext cx="4343400" cy="620683"/>
          </a:xfrm>
        </p:spPr>
        <p:txBody>
          <a:bodyPr wrap="square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b="0" i="0" dirty="0" smtClean="0">
                <a:latin typeface="Neo Sans Intel"/>
                <a:cs typeface="Neo Sans Intel"/>
              </a:rPr>
              <a:t>Subtitle</a:t>
            </a:r>
            <a:endParaRPr lang="en-US" dirty="0" smtClean="0">
              <a:latin typeface="Verdana" charset="0"/>
            </a:endParaRP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b="0" i="0" dirty="0" smtClean="0">
                <a:latin typeface="Neo Sans Intel"/>
                <a:cs typeface="Neo Sans Intel"/>
              </a:rPr>
              <a:t>Additional Info</a:t>
            </a:r>
            <a:endParaRPr lang="en-US" sz="1600" dirty="0" smtClean="0">
              <a:latin typeface="Verdana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35EC5FB-0C8E-4818-A81D-78796ABB4840}" type="slidenum">
              <a:rPr lang="en-US" sz="80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8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3258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Cover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02543"/>
            <a:ext cx="8495059" cy="3724780"/>
          </a:xfrm>
          <a:prstGeom prst="rect">
            <a:avLst/>
          </a:prstGeom>
        </p:spPr>
      </p:pic>
      <p:pic>
        <p:nvPicPr>
          <p:cNvPr id="15" name="Picture 14" descr="intel_rgb_30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74399" y="301372"/>
            <a:ext cx="865548" cy="570685"/>
          </a:xfrm>
          <a:prstGeom prst="rect">
            <a:avLst/>
          </a:prstGeom>
        </p:spPr>
      </p:pic>
      <p:sp>
        <p:nvSpPr>
          <p:cNvPr id="1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93531" y="2727579"/>
            <a:ext cx="6020027" cy="584775"/>
          </a:xfrm>
        </p:spPr>
        <p:txBody>
          <a:bodyPr wrap="non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92333" y="3649814"/>
            <a:ext cx="4343400" cy="620683"/>
          </a:xfrm>
        </p:spPr>
        <p:txBody>
          <a:bodyPr wrap="square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defRPr sz="2000" b="0" i="0">
                <a:solidFill>
                  <a:schemeClr val="bg1"/>
                </a:solidFill>
                <a:latin typeface="Neo Sans Intel Medium"/>
                <a:cs typeface="Neo Sans Intel Medium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b="0" i="0" dirty="0" smtClean="0">
                <a:latin typeface="Neo Sans Intel"/>
                <a:cs typeface="Neo Sans Intel"/>
              </a:rPr>
              <a:t>Subtitle</a:t>
            </a:r>
            <a:endParaRPr lang="en-US" dirty="0" smtClean="0">
              <a:latin typeface="Verdana" charset="0"/>
            </a:endParaRP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b="0" i="0" dirty="0" smtClean="0">
                <a:latin typeface="Neo Sans Intel"/>
                <a:cs typeface="Neo Sans Intel"/>
              </a:rPr>
              <a:t>Additional Info</a:t>
            </a:r>
            <a:endParaRPr lang="en-US" sz="1600" dirty="0" smtClean="0">
              <a:latin typeface="Verdana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35EC5FB-0C8E-4818-A81D-78796ABB4840}" type="slidenum">
              <a:rPr lang="en-US" sz="80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8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85986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6477000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8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Click To Edit Section Divider title Style</a:t>
            </a:r>
            <a:endParaRPr lang="en-US" dirty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4C7BE5-B578-44C2-B697-AD60B2F34A3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-option 2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4627756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8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Click To Edit Section Divider title Style</a:t>
            </a:r>
            <a:endParaRPr lang="en-US" dirty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4C7BE5-B578-44C2-B697-AD60B2F34A3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353050" y="0"/>
            <a:ext cx="379095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-option 3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4C7BE5-B578-44C2-B697-AD60B2F34A3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-7684"/>
            <a:ext cx="9144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62466" y="584201"/>
            <a:ext cx="4627756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6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Click To Edit Section Divider 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9539"/>
            <a:ext cx="4037012" cy="4537075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79539"/>
            <a:ext cx="4038600" cy="4537075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409575"/>
            <a:ext cx="82296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  <a:endParaRPr lang="en-US" altLang="ja-JP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9539"/>
            <a:ext cx="822801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altLang="ja-JP" dirty="0" smtClean="0"/>
          </a:p>
        </p:txBody>
      </p:sp>
      <p:pic>
        <p:nvPicPr>
          <p:cNvPr id="5" name="Picture 4" descr="Intel_footer_121410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6362701"/>
            <a:ext cx="9144000" cy="4953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596390"/>
            <a:ext cx="3257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35EC5FB-0C8E-4818-A81D-78796ABB4840}" type="slidenum">
              <a:rPr lang="en-US" sz="800" b="0" i="0" smtClean="0">
                <a:solidFill>
                  <a:schemeClr val="bg1"/>
                </a:solidFill>
                <a:latin typeface="Neo Sans Intel"/>
                <a:ea typeface="Verdana" pitchFamily="34" charset="0"/>
                <a:cs typeface="Neo Sans Intel"/>
              </a:rPr>
              <a:pPr/>
              <a:t>‹#›</a:t>
            </a:fld>
            <a:endParaRPr lang="en-US" sz="800" b="0" i="0" dirty="0">
              <a:solidFill>
                <a:schemeClr val="bg1"/>
              </a:solidFill>
              <a:latin typeface="Neo Sans Intel"/>
              <a:ea typeface="Verdana" pitchFamily="34" charset="0"/>
              <a:cs typeface="Neo Sans Inte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79037" y="6488793"/>
            <a:ext cx="32733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kern="900" spc="120" dirty="0" smtClean="0">
                <a:solidFill>
                  <a:schemeClr val="bg1"/>
                </a:solidFill>
                <a:latin typeface="Neo Sans Intel" pitchFamily="34" charset="0"/>
              </a:rPr>
              <a:t>Moscow Institute</a:t>
            </a:r>
            <a:r>
              <a:rPr lang="en-US" sz="1000" b="1" kern="900" spc="120" baseline="0" dirty="0" smtClean="0">
                <a:solidFill>
                  <a:schemeClr val="bg1"/>
                </a:solidFill>
                <a:latin typeface="Neo Sans Intel" pitchFamily="34" charset="0"/>
              </a:rPr>
              <a:t> of Physics and Technology </a:t>
            </a:r>
            <a:endParaRPr lang="ru-RU" sz="1000" b="1" kern="900" spc="120" dirty="0" err="1" smtClean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56" r:id="rId1"/>
    <p:sldLayoutId id="2147485972" r:id="rId2"/>
    <p:sldLayoutId id="2147485973" r:id="rId3"/>
    <p:sldLayoutId id="2147485974" r:id="rId4"/>
    <p:sldLayoutId id="2147485963" r:id="rId5"/>
    <p:sldLayoutId id="2147485976" r:id="rId6"/>
    <p:sldLayoutId id="2147485977" r:id="rId7"/>
    <p:sldLayoutId id="2147485957" r:id="rId8"/>
    <p:sldLayoutId id="2147485959" r:id="rId9"/>
    <p:sldLayoutId id="2147485961" r:id="rId10"/>
    <p:sldLayoutId id="2147485962" r:id="rId11"/>
    <p:sldLayoutId id="2147485975" r:id="rId12"/>
    <p:sldLayoutId id="2147485964" r:id="rId13"/>
    <p:sldLayoutId id="2147485971" r:id="rId1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3000" b="0" i="0">
          <a:solidFill>
            <a:schemeClr val="accent1"/>
          </a:solidFill>
          <a:latin typeface="Neo Sans Intel"/>
          <a:ea typeface="+mj-ea"/>
          <a:cs typeface="Neo Sans Intel"/>
        </a:defRPr>
      </a:lvl1pPr>
      <a:lvl2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2pPr>
      <a:lvl3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3pPr>
      <a:lvl4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4pPr>
      <a:lvl5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5pPr>
      <a:lvl6pPr marL="4572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6pPr>
      <a:lvl7pPr marL="9144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7pPr>
      <a:lvl8pPr marL="13716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8pPr>
      <a:lvl9pPr marL="1828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9pPr>
    </p:titleStyle>
    <p:bodyStyle>
      <a:lvl1pPr marL="0" indent="0" algn="l" rtl="0" eaLnBrk="1" fontAlgn="base" hangingPunct="1">
        <a:spcBef>
          <a:spcPct val="75000"/>
        </a:spcBef>
        <a:spcAft>
          <a:spcPct val="0"/>
        </a:spcAft>
        <a:defRPr sz="2400" b="0" i="0">
          <a:solidFill>
            <a:schemeClr val="tx1"/>
          </a:solidFill>
          <a:latin typeface="Neo Sans Intel"/>
          <a:ea typeface="+mn-ea"/>
          <a:cs typeface="Neo Sans Intel"/>
        </a:defRPr>
      </a:lvl1pPr>
      <a:lvl2pPr marL="185738" indent="-184150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200" b="0" i="0">
          <a:solidFill>
            <a:schemeClr val="tx1"/>
          </a:solidFill>
          <a:latin typeface="Neo Sans Intel"/>
          <a:cs typeface="Neo Sans Intel"/>
        </a:defRPr>
      </a:lvl2pPr>
      <a:lvl3pPr marL="414338" indent="-2270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Neo Sans Intel" pitchFamily="34" charset="0"/>
        <a:buChar char="–"/>
        <a:defRPr sz="2000" b="0" i="0">
          <a:solidFill>
            <a:schemeClr val="tx1"/>
          </a:solidFill>
          <a:latin typeface="Neo Sans Intel"/>
          <a:cs typeface="Neo Sans Intel"/>
        </a:defRPr>
      </a:lvl3pPr>
      <a:lvl4pPr marL="568325" indent="-1524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Neo Sans Intel" pitchFamily="34" charset="0"/>
        <a:buChar char="–"/>
        <a:defRPr sz="1800" b="0" i="0">
          <a:solidFill>
            <a:schemeClr val="tx1"/>
          </a:solidFill>
          <a:latin typeface="Neo Sans Intel"/>
          <a:cs typeface="Neo Sans Intel"/>
        </a:defRPr>
      </a:lvl4pPr>
      <a:lvl5pPr marL="7620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800" b="0" i="0">
          <a:solidFill>
            <a:schemeClr val="tx1"/>
          </a:solidFill>
          <a:latin typeface="Neo Sans Intel"/>
          <a:cs typeface="Neo Sans Intel"/>
        </a:defRPr>
      </a:lvl5pPr>
      <a:lvl6pPr marL="12192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6pPr>
      <a:lvl7pPr marL="16764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7pPr>
      <a:lvl8pPr marL="21336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25908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mdsp/" TargetMode="External"/><Relationship Id="rId2" Type="http://schemas.openxmlformats.org/officeDocument/2006/relationships/hyperlink" Target="http://code.google.com/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 flipH="1">
            <a:off x="457266" y="2650567"/>
            <a:ext cx="3560270" cy="584775"/>
          </a:xfrm>
        </p:spPr>
        <p:txBody>
          <a:bodyPr/>
          <a:lstStyle/>
          <a:p>
            <a:r>
              <a:rPr lang="en-US" dirty="0" smtClean="0"/>
              <a:t>MDSP 2011 Intro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78030" y="4528360"/>
            <a:ext cx="4466738" cy="595035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dirty="0" smtClean="0">
                <a:latin typeface="Neo Sans Intel"/>
              </a:rPr>
              <a:t>Alexander Titov,</a:t>
            </a:r>
          </a:p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dirty="0" smtClean="0">
                <a:latin typeface="Neo Sans Intel"/>
              </a:rPr>
              <a:t>10/24/2011</a:t>
            </a:r>
            <a:endParaRPr lang="en-US" dirty="0">
              <a:latin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4836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046974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208101"/>
            <a:ext cx="8229600" cy="889000"/>
          </a:xfrm>
        </p:spPr>
        <p:txBody>
          <a:bodyPr/>
          <a:lstStyle/>
          <a:p>
            <a:pPr algn="ctr"/>
            <a:r>
              <a:rPr lang="ru-RU" dirty="0" smtClean="0"/>
              <a:t>Цели и задачи проекта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643185"/>
            <a:ext cx="8393919" cy="5680128"/>
          </a:xfrm>
        </p:spPr>
        <p:txBody>
          <a:bodyPr/>
          <a:lstStyle/>
          <a:p>
            <a:pPr marL="231775" indent="-231775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en-US" dirty="0" smtClean="0"/>
              <a:t>MDSP – </a:t>
            </a:r>
            <a:r>
              <a:rPr lang="ru-RU" dirty="0" smtClean="0"/>
              <a:t>это, в первую очередь, </a:t>
            </a:r>
            <a:r>
              <a:rPr lang="ru-RU" i="1" dirty="0" smtClean="0"/>
              <a:t>образовательный</a:t>
            </a:r>
            <a:r>
              <a:rPr lang="ru-RU" dirty="0" smtClean="0"/>
              <a:t> проект</a:t>
            </a:r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2000" dirty="0" smtClean="0"/>
              <a:t>Обзорное изучение архитектуры микропроцессоров</a:t>
            </a:r>
            <a:endParaRPr lang="en-US" sz="2000" dirty="0" smtClean="0"/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2000" dirty="0" smtClean="0"/>
              <a:t>Обучение  программированию на С++,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</a:rPr>
              <a:t>perl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, shell, make</a:t>
            </a:r>
            <a:endParaRPr lang="ru-RU" sz="20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2000" dirty="0" smtClean="0"/>
              <a:t>Навыки командной разработки: </a:t>
            </a:r>
          </a:p>
          <a:p>
            <a:pPr marL="646113" lvl="2" indent="-231775">
              <a:buFont typeface="Arial" pitchFamily="34" charset="0"/>
              <a:buChar char="•"/>
            </a:pPr>
            <a:r>
              <a:rPr lang="ru-RU" sz="1800" dirty="0" smtClean="0"/>
              <a:t>Системы контроля версий (</a:t>
            </a:r>
            <a:r>
              <a:rPr lang="en-US" sz="1800" dirty="0" smtClean="0"/>
              <a:t>subversion)</a:t>
            </a:r>
            <a:endParaRPr lang="ru-RU" sz="1800" dirty="0" smtClean="0"/>
          </a:p>
          <a:p>
            <a:pPr marL="646113" lvl="2" indent="-231775">
              <a:buFont typeface="Arial" pitchFamily="34" charset="0"/>
              <a:buChar char="•"/>
            </a:pPr>
            <a:r>
              <a:rPr lang="ru-RU" sz="1800" dirty="0" smtClean="0"/>
              <a:t>Инфраструктура и системы тестирования</a:t>
            </a:r>
            <a:r>
              <a:rPr lang="en-US" sz="1800" dirty="0" smtClean="0"/>
              <a:t> </a:t>
            </a:r>
            <a:endParaRPr lang="ru-RU" sz="1800" dirty="0" smtClean="0"/>
          </a:p>
          <a:p>
            <a:pPr marL="646113" lvl="2" indent="-231775">
              <a:buFont typeface="Arial" pitchFamily="34" charset="0"/>
              <a:buChar char="•"/>
            </a:pPr>
            <a:r>
              <a:rPr lang="ru-RU" sz="1800" dirty="0" smtClean="0"/>
              <a:t>Внутренние правила структурирования кода</a:t>
            </a:r>
          </a:p>
          <a:p>
            <a:pPr marL="646113" lvl="2" indent="-231775">
              <a:buFont typeface="Arial" pitchFamily="34" charset="0"/>
              <a:buChar char="•"/>
            </a:pPr>
            <a:r>
              <a:rPr lang="ru-RU" sz="1800" dirty="0" smtClean="0"/>
              <a:t>Документация</a:t>
            </a:r>
            <a:r>
              <a:rPr lang="en-US" sz="1800" dirty="0" smtClean="0"/>
              <a:t>: wiki, </a:t>
            </a:r>
            <a:r>
              <a:rPr lang="en-US" sz="1800" dirty="0" err="1" smtClean="0"/>
              <a:t>doxygen</a:t>
            </a:r>
            <a:r>
              <a:rPr lang="en-US" sz="1800" dirty="0" smtClean="0"/>
              <a:t>, </a:t>
            </a:r>
            <a:r>
              <a:rPr lang="ru-RU" sz="1800" dirty="0" smtClean="0"/>
              <a:t>презентации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ru-RU" dirty="0" smtClean="0"/>
              <a:t>Отбор студентов на кафедру «Микропроцессорный технологии»</a:t>
            </a:r>
          </a:p>
          <a:p>
            <a:pPr marL="646113" lvl="2" indent="-231775">
              <a:buFont typeface="Arial" pitchFamily="34" charset="0"/>
              <a:buChar char="•"/>
            </a:pPr>
            <a:r>
              <a:rPr lang="ru-RU" sz="1800" dirty="0" smtClean="0"/>
              <a:t>Участие в проекте не гарантирует поступление на кафедру, однако, серьезно повышает ваши шансы.</a:t>
            </a:r>
          </a:p>
          <a:p>
            <a:pPr marL="646113" lvl="2" indent="-231775">
              <a:buFont typeface="Arial" pitchFamily="34" charset="0"/>
              <a:buChar char="•"/>
            </a:pPr>
            <a:r>
              <a:rPr lang="ru-RU" sz="1800" dirty="0" smtClean="0"/>
              <a:t>Кафедра набирает не более 10 человек (2010 году конкурс составил 5 человек на место)</a:t>
            </a:r>
          </a:p>
          <a:p>
            <a:pPr marL="646113" lvl="2" indent="-231775">
              <a:buFont typeface="Arial" pitchFamily="34" charset="0"/>
              <a:buChar char="•"/>
            </a:pPr>
            <a:r>
              <a:rPr lang="ru-RU" sz="1800" dirty="0" smtClean="0"/>
              <a:t>С проекта обычно набирается не более 2 человек.</a:t>
            </a:r>
          </a:p>
          <a:p>
            <a:pPr marL="417513" lvl="1" indent="-231775">
              <a:buNone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Мотивация или «плюшки»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022889"/>
            <a:ext cx="8424917" cy="4893726"/>
          </a:xfrm>
        </p:spPr>
        <p:txBody>
          <a:bodyPr/>
          <a:lstStyle/>
          <a:p>
            <a:pPr marL="231775" indent="-231775">
              <a:buFont typeface="Arial" pitchFamily="34" charset="0"/>
              <a:buChar char="•"/>
            </a:pPr>
            <a:r>
              <a:rPr lang="ru-RU" dirty="0" smtClean="0"/>
              <a:t>Для студентов:</a:t>
            </a:r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2000" dirty="0" smtClean="0"/>
              <a:t>Самообразование</a:t>
            </a:r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2000" dirty="0" smtClean="0"/>
              <a:t>С</a:t>
            </a:r>
            <a:r>
              <a:rPr lang="ru-RU" sz="2000" dirty="0" smtClean="0"/>
              <a:t>амоопределение</a:t>
            </a:r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2000" dirty="0" smtClean="0"/>
              <a:t>Поступление на кафедру →</a:t>
            </a:r>
            <a:r>
              <a:rPr lang="en-US" sz="2000" dirty="0" smtClean="0"/>
              <a:t> </a:t>
            </a:r>
            <a:r>
              <a:rPr lang="ru-RU" sz="2000" dirty="0" smtClean="0"/>
              <a:t>стажировка в </a:t>
            </a:r>
            <a:r>
              <a:rPr lang="en-US" sz="2000" dirty="0" smtClean="0"/>
              <a:t>Intel </a:t>
            </a:r>
            <a:r>
              <a:rPr lang="ru-RU" sz="2000" dirty="0" smtClean="0"/>
              <a:t>→</a:t>
            </a:r>
            <a:r>
              <a:rPr lang="en-US" sz="2000" dirty="0" smtClean="0"/>
              <a:t> ? </a:t>
            </a:r>
            <a:r>
              <a:rPr lang="ru-RU" sz="2000" dirty="0" smtClean="0"/>
              <a:t>работа в </a:t>
            </a:r>
            <a:r>
              <a:rPr lang="en-US" sz="2000" dirty="0" smtClean="0"/>
              <a:t>Intel</a:t>
            </a:r>
            <a:endParaRPr lang="ru-RU" sz="2000" dirty="0" smtClean="0"/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2000" dirty="0" smtClean="0"/>
              <a:t>Стипендия (размер максимальной стипендии </a:t>
            </a:r>
            <a:r>
              <a:rPr lang="en-US" sz="2000" dirty="0" smtClean="0"/>
              <a:t>&gt; 10000</a:t>
            </a:r>
            <a:r>
              <a:rPr lang="ru-RU" sz="2000" dirty="0" smtClean="0"/>
              <a:t> </a:t>
            </a:r>
            <a:r>
              <a:rPr lang="ru-RU" sz="2000" dirty="0" smtClean="0"/>
              <a:t>руб. в семестр)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ru-RU" dirty="0" smtClean="0"/>
              <a:t>Для преподавателей:</a:t>
            </a:r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1800" dirty="0" smtClean="0"/>
              <a:t>Опыт управление проектом</a:t>
            </a:r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1800" dirty="0" smtClean="0"/>
              <a:t>Обновление и расширение знаний </a:t>
            </a:r>
          </a:p>
          <a:p>
            <a:pPr marL="417513" lvl="1" indent="-231775">
              <a:buFont typeface="Arial" pitchFamily="34" charset="0"/>
              <a:buChar char="•"/>
            </a:pPr>
            <a:r>
              <a:rPr lang="ru-RU" sz="1800" dirty="0" smtClean="0"/>
              <a:t>Никакой материальной заинтересованности </a:t>
            </a:r>
            <a:r>
              <a:rPr lang="ru-RU" sz="1800" dirty="0" smtClean="0">
                <a:sym typeface="Wingdings" pitchFamily="2" charset="2"/>
              </a:rPr>
              <a:t> (участие в проектах только на волонтерской основе)</a:t>
            </a:r>
            <a:endParaRPr lang="ru-RU" sz="18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 проекта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801845"/>
            <a:ext cx="8228012" cy="5041016"/>
          </a:xfrm>
        </p:spPr>
        <p:txBody>
          <a:bodyPr/>
          <a:lstStyle/>
          <a:p>
            <a:pPr indent="233363">
              <a:buFont typeface="Arial" pitchFamily="34" charset="0"/>
              <a:buChar char="•"/>
            </a:pPr>
            <a:r>
              <a:rPr lang="ru-RU" dirty="0" smtClean="0"/>
              <a:t>2009 год – первый набор в проект</a:t>
            </a:r>
          </a:p>
          <a:p>
            <a:pPr marL="685800" lvl="2" indent="-233363">
              <a:buFont typeface="Arial" pitchFamily="34" charset="0"/>
              <a:buChar char="•"/>
            </a:pPr>
            <a:r>
              <a:rPr lang="ru-RU" sz="1800" dirty="0" smtClean="0"/>
              <a:t>Начальная инфраструктура</a:t>
            </a:r>
            <a:endParaRPr lang="ru-RU" sz="1800" dirty="0" smtClean="0"/>
          </a:p>
          <a:p>
            <a:pPr marL="685800" lvl="2" indent="-233363">
              <a:buFont typeface="Arial" pitchFamily="34" charset="0"/>
              <a:buChar char="•"/>
            </a:pPr>
            <a:r>
              <a:rPr lang="ru-RU" sz="1800" dirty="0" smtClean="0"/>
              <a:t>«Математическая» </a:t>
            </a:r>
            <a:r>
              <a:rPr lang="ru-RU" sz="1800" dirty="0" smtClean="0"/>
              <a:t>память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(адресуемое пространство для хранения данных) </a:t>
            </a:r>
            <a:r>
              <a:rPr lang="ru-RU" sz="1800" dirty="0" smtClean="0"/>
              <a:t>и реги</a:t>
            </a:r>
            <a:r>
              <a:rPr lang="ru-RU" sz="1800" dirty="0" smtClean="0"/>
              <a:t>стры</a:t>
            </a:r>
            <a:endParaRPr lang="ru-RU" sz="1800" dirty="0" smtClean="0"/>
          </a:p>
          <a:p>
            <a:pPr marL="685800" lvl="2" indent="-233363">
              <a:buFont typeface="Arial" pitchFamily="34" charset="0"/>
              <a:buChar char="•"/>
            </a:pPr>
            <a:r>
              <a:rPr lang="ru-RU" sz="1800" dirty="0" smtClean="0"/>
              <a:t>Ассемблер, кодирование и декодирование команд</a:t>
            </a:r>
          </a:p>
          <a:p>
            <a:pPr marL="685800" lvl="2" indent="-233363">
              <a:buFont typeface="Arial" pitchFamily="34" charset="0"/>
              <a:buChar char="•"/>
            </a:pPr>
            <a:r>
              <a:rPr lang="ru-RU" sz="1800" dirty="0" smtClean="0"/>
              <a:t>Исполнение некоторых команд</a:t>
            </a:r>
          </a:p>
          <a:p>
            <a:pPr marL="457200" lvl="1" indent="-233363">
              <a:buFont typeface="Arial" pitchFamily="34" charset="0"/>
              <a:buChar char="•"/>
            </a:pPr>
            <a:r>
              <a:rPr lang="ru-RU" sz="1800" dirty="0" smtClean="0"/>
              <a:t>3 студента поступили на кафедру</a:t>
            </a:r>
            <a:endParaRPr lang="ru-RU" sz="1800" dirty="0" smtClean="0"/>
          </a:p>
          <a:p>
            <a:pPr marL="271462" indent="-233363">
              <a:buFont typeface="Arial" pitchFamily="34" charset="0"/>
              <a:buChar char="•"/>
            </a:pPr>
            <a:r>
              <a:rPr lang="ru-RU" dirty="0" smtClean="0"/>
              <a:t>2010 год</a:t>
            </a:r>
          </a:p>
          <a:p>
            <a:pPr marL="685800" lvl="2" indent="-233363">
              <a:buFont typeface="Arial" pitchFamily="34" charset="0"/>
              <a:buChar char="•"/>
            </a:pPr>
            <a:r>
              <a:rPr lang="ru-RU" sz="1800" dirty="0" smtClean="0"/>
              <a:t>Полный цикл </a:t>
            </a:r>
            <a:r>
              <a:rPr lang="ru-RU" sz="1800" i="1" dirty="0" smtClean="0"/>
              <a:t>функционального</a:t>
            </a:r>
            <a:r>
              <a:rPr lang="ru-RU" sz="1800" dirty="0" smtClean="0"/>
              <a:t> исполнения для упрощенного набора команд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(тест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→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ассемблер →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симулятор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→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результат)</a:t>
            </a:r>
          </a:p>
          <a:p>
            <a:pPr marL="685800" lvl="2" indent="-233363">
              <a:buFont typeface="Arial" pitchFamily="34" charset="0"/>
              <a:buChar char="•"/>
            </a:pPr>
            <a:r>
              <a:rPr lang="ru-RU" sz="1800" dirty="0" smtClean="0"/>
              <a:t>Автоматическая система тестирования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: еженедельная сборка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исходников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и запуск тестов</a:t>
            </a:r>
          </a:p>
          <a:p>
            <a:pPr marL="685800" lvl="2" indent="-233363">
              <a:buFont typeface="Arial" pitchFamily="34" charset="0"/>
              <a:buChar char="•"/>
            </a:pPr>
            <a:r>
              <a:rPr lang="ru-RU" sz="1800" dirty="0" smtClean="0"/>
              <a:t>Система портов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(основа для моделирования конвейера)</a:t>
            </a:r>
          </a:p>
          <a:p>
            <a:pPr marL="457200" lvl="1" indent="-233363">
              <a:buFont typeface="Arial" pitchFamily="34" charset="0"/>
              <a:buChar char="•"/>
            </a:pPr>
            <a:r>
              <a:rPr lang="ru-RU" sz="1800" dirty="0" smtClean="0"/>
              <a:t>2 студента поступили на кафедру</a:t>
            </a:r>
            <a:endParaRPr lang="ru-RU" sz="1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Образовательный процесс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887084"/>
            <a:ext cx="8228012" cy="5327736"/>
          </a:xfrm>
        </p:spPr>
        <p:txBody>
          <a:bodyPr/>
          <a:lstStyle/>
          <a:p>
            <a:pPr indent="233363">
              <a:buFont typeface="Arial" pitchFamily="34" charset="0"/>
              <a:buChar char="•"/>
            </a:pPr>
            <a:r>
              <a:rPr lang="ru-RU" dirty="0" smtClean="0"/>
              <a:t>Семинары</a:t>
            </a:r>
          </a:p>
          <a:p>
            <a:pPr marL="457200" lvl="1" indent="-287338">
              <a:buFont typeface="Arial" pitchFamily="34" charset="0"/>
              <a:buChar char="•"/>
            </a:pPr>
            <a:r>
              <a:rPr lang="ru-RU" sz="2000" dirty="0" smtClean="0"/>
              <a:t>Время:  </a:t>
            </a:r>
            <a:r>
              <a:rPr lang="ru-RU" sz="1800" dirty="0" smtClean="0"/>
              <a:t>по субботам в 18:30 – 19:00, длительностью до 2 часов</a:t>
            </a:r>
            <a:endParaRPr lang="ru-RU" sz="2000" dirty="0" smtClean="0"/>
          </a:p>
          <a:p>
            <a:pPr marL="457200" lvl="1" indent="-287338">
              <a:buFont typeface="Arial" pitchFamily="34" charset="0"/>
              <a:buChar char="•"/>
            </a:pPr>
            <a:r>
              <a:rPr lang="ru-RU" sz="2000" dirty="0" smtClean="0"/>
              <a:t>Место: </a:t>
            </a:r>
            <a:r>
              <a:rPr lang="ru-RU" sz="1800" dirty="0" smtClean="0"/>
              <a:t>121НК или аудитория на 4 этаже ГК</a:t>
            </a:r>
          </a:p>
          <a:p>
            <a:pPr marL="457200" lvl="1" indent="-287338">
              <a:buFont typeface="Arial" pitchFamily="34" charset="0"/>
              <a:buChar char="•"/>
            </a:pPr>
            <a:r>
              <a:rPr lang="ru-RU" sz="2000" dirty="0" smtClean="0"/>
              <a:t>Язык:</a:t>
            </a:r>
            <a:r>
              <a:rPr lang="ru-RU" sz="1800" dirty="0" smtClean="0"/>
              <a:t> текст презентации – английский, материал читает на русском</a:t>
            </a:r>
            <a:endParaRPr lang="ru-RU" sz="2000" dirty="0" smtClean="0"/>
          </a:p>
          <a:p>
            <a:pPr marL="457200" lvl="1" indent="-287338">
              <a:buFont typeface="Arial" pitchFamily="34" charset="0"/>
              <a:buChar char="•"/>
            </a:pPr>
            <a:r>
              <a:rPr lang="ru-RU" sz="2000" dirty="0" smtClean="0"/>
              <a:t>Тематика: </a:t>
            </a:r>
            <a:r>
              <a:rPr lang="ru-RU" sz="1800" dirty="0" smtClean="0"/>
              <a:t>общее устройство микропроцессорных систем</a:t>
            </a:r>
            <a:endParaRPr lang="ru-RU" sz="2000" dirty="0" smtClean="0"/>
          </a:p>
          <a:p>
            <a:pPr marL="457200" lvl="1" indent="-287338">
              <a:buFont typeface="Arial" pitchFamily="34" charset="0"/>
              <a:buChar char="•"/>
            </a:pPr>
            <a:r>
              <a:rPr lang="ru-RU" sz="2000" dirty="0" smtClean="0"/>
              <a:t>Не включает: </a:t>
            </a:r>
            <a:r>
              <a:rPr lang="ru-RU" sz="1800" dirty="0" smtClean="0"/>
              <a:t>изучение С++ и пр., вопросы по разработке</a:t>
            </a:r>
          </a:p>
          <a:p>
            <a:pPr marL="271462" indent="-287338">
              <a:buFont typeface="Arial" pitchFamily="34" charset="0"/>
              <a:buChar char="•"/>
            </a:pPr>
            <a:r>
              <a:rPr lang="ru-RU" dirty="0" smtClean="0"/>
              <a:t>Контроль успеваемости (тестирование)</a:t>
            </a:r>
          </a:p>
          <a:p>
            <a:pPr marL="457200" lvl="1" indent="-287338">
              <a:buFont typeface="Arial" pitchFamily="34" charset="0"/>
              <a:buChar char="•"/>
            </a:pPr>
            <a:r>
              <a:rPr lang="ru-RU" sz="2000" dirty="0" smtClean="0"/>
              <a:t>Когда:</a:t>
            </a:r>
            <a:r>
              <a:rPr lang="ru-RU" sz="2000" dirty="0" smtClean="0"/>
              <a:t> </a:t>
            </a:r>
            <a:r>
              <a:rPr lang="ru-RU" sz="1800" dirty="0" smtClean="0"/>
              <a:t>примерно каждый полтора месяца</a:t>
            </a:r>
          </a:p>
          <a:p>
            <a:pPr marL="457200" lvl="1" indent="-287338">
              <a:buFont typeface="Arial" pitchFamily="34" charset="0"/>
              <a:buChar char="•"/>
            </a:pPr>
            <a:r>
              <a:rPr lang="ru-RU" sz="2000" dirty="0" smtClean="0"/>
              <a:t>Тематика:</a:t>
            </a:r>
            <a:r>
              <a:rPr lang="ru-RU" sz="1800" dirty="0" smtClean="0"/>
              <a:t>  весь пройденный материал за указанный период</a:t>
            </a:r>
          </a:p>
          <a:p>
            <a:pPr marL="457200" lvl="1" indent="-287338">
              <a:buFont typeface="Arial" pitchFamily="34" charset="0"/>
              <a:buChar char="•"/>
            </a:pPr>
            <a:r>
              <a:rPr lang="ru-RU" sz="2000" dirty="0" smtClean="0"/>
              <a:t>Структура:</a:t>
            </a:r>
            <a:r>
              <a:rPr lang="ru-RU" sz="1800" dirty="0" smtClean="0"/>
              <a:t> тесты и развернутые ответы</a:t>
            </a:r>
          </a:p>
          <a:p>
            <a:pPr marL="457200" lvl="1" indent="-287338">
              <a:buFont typeface="Arial" pitchFamily="34" charset="0"/>
              <a:buChar char="•"/>
            </a:pPr>
            <a:r>
              <a:rPr lang="ru-RU" sz="2000" dirty="0" smtClean="0"/>
              <a:t>Длительность:</a:t>
            </a:r>
            <a:r>
              <a:rPr lang="ru-RU" sz="1800" dirty="0" smtClean="0"/>
              <a:t> одно занятие</a:t>
            </a:r>
            <a:endParaRPr lang="ru-RU" sz="2000" dirty="0" smtClean="0"/>
          </a:p>
          <a:p>
            <a:pPr lvl="1" indent="233363"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Критерии оценки студента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92826"/>
            <a:ext cx="8228012" cy="5075499"/>
          </a:xfrm>
        </p:spPr>
        <p:txBody>
          <a:bodyPr/>
          <a:lstStyle/>
          <a:p>
            <a:pPr marL="231775" indent="-231775">
              <a:buFont typeface="Arial" pitchFamily="34" charset="0"/>
              <a:buChar char="•"/>
            </a:pPr>
            <a:r>
              <a:rPr lang="ru-RU" dirty="0" smtClean="0"/>
              <a:t>Формула расчета стипендии:</a:t>
            </a:r>
          </a:p>
          <a:p>
            <a:pPr marL="231775" indent="-231775"/>
            <a:endParaRPr lang="ru-RU" sz="400" dirty="0" smtClean="0"/>
          </a:p>
          <a:p>
            <a:pPr marL="233363" lvl="2" indent="-1588" algn="ctr">
              <a:buNone/>
            </a:pPr>
            <a:r>
              <a:rPr lang="ru-RU" dirty="0" smtClean="0"/>
              <a:t>Посещаемость (20%) + результаты тестирование (30%) + разработка (50%)</a:t>
            </a:r>
          </a:p>
          <a:p>
            <a:pPr marL="233363" lvl="2" indent="-1588" algn="ctr">
              <a:buNone/>
            </a:pPr>
            <a:endParaRPr lang="ru-RU" sz="800" dirty="0" smtClean="0"/>
          </a:p>
          <a:p>
            <a:pPr marL="231775" lvl="1" indent="-228600"/>
            <a:r>
              <a:rPr lang="ru-RU" dirty="0" smtClean="0"/>
              <a:t>При поступлении на кафедру используются те же критерии, плюс добавляется «общее впечатление»: </a:t>
            </a:r>
            <a:r>
              <a:rPr lang="ru-RU" sz="2000" dirty="0" err="1" smtClean="0"/>
              <a:t>мотивированность</a:t>
            </a:r>
            <a:r>
              <a:rPr lang="ru-RU" sz="2000" dirty="0" smtClean="0"/>
              <a:t>, аккуратность, исполнительность, </a:t>
            </a:r>
            <a:r>
              <a:rPr lang="ru-RU" sz="2000" dirty="0" err="1" smtClean="0"/>
              <a:t>креативность</a:t>
            </a:r>
            <a:r>
              <a:rPr lang="ru-RU" sz="2000" dirty="0" smtClean="0"/>
              <a:t> и т.д.</a:t>
            </a:r>
            <a:endParaRPr lang="ru-RU" dirty="0" smtClean="0"/>
          </a:p>
          <a:p>
            <a:pPr marL="231775" lvl="1" indent="-228600"/>
            <a:r>
              <a:rPr lang="ru-RU" dirty="0" smtClean="0"/>
              <a:t>Преподаватель не решает, какие студенты будут взяты на кафедру (= на стажировку). Финальное решение принимает менеджер компании.</a:t>
            </a:r>
          </a:p>
          <a:p>
            <a:pPr marL="231775" lvl="1" indent="-228600"/>
            <a:r>
              <a:rPr lang="ru-RU" dirty="0" smtClean="0"/>
              <a:t>Обучение на проекте не гарантирует поступления на кафедру!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Процесс разработки симулятора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365" y="1085071"/>
            <a:ext cx="8496482" cy="5145400"/>
          </a:xfrm>
        </p:spPr>
        <p:txBody>
          <a:bodyPr/>
          <a:lstStyle/>
          <a:p>
            <a:pPr marL="233363" indent="-233363">
              <a:buFont typeface="Arial" pitchFamily="34" charset="0"/>
              <a:buChar char="•"/>
            </a:pPr>
            <a:r>
              <a:rPr lang="ru-RU" dirty="0" smtClean="0"/>
              <a:t>Вся разработка ведется на основе сервиса </a:t>
            </a:r>
            <a:r>
              <a:rPr lang="en-US" dirty="0" err="1" smtClean="0">
                <a:hlinkClick r:id="rId2"/>
              </a:rPr>
              <a:t>google</a:t>
            </a:r>
            <a:r>
              <a:rPr lang="en-US" dirty="0" smtClean="0">
                <a:hlinkClick r:id="rId2"/>
              </a:rPr>
              <a:t> code</a:t>
            </a:r>
            <a:endParaRPr lang="ru-RU" dirty="0" smtClean="0"/>
          </a:p>
          <a:p>
            <a:pPr marL="419101" lvl="1" indent="-233363">
              <a:buFont typeface="Arial" pitchFamily="34" charset="0"/>
              <a:buChar char="•"/>
            </a:pPr>
            <a:r>
              <a:rPr lang="en-US" dirty="0" smtClean="0">
                <a:hlinkClick r:id="rId3"/>
              </a:rPr>
              <a:t>http://code.google.com/p/mdsp/</a:t>
            </a:r>
            <a:endParaRPr lang="ru-RU" dirty="0" smtClean="0"/>
          </a:p>
          <a:p>
            <a:pPr marL="419101" lvl="1" indent="-233363">
              <a:buFont typeface="Arial" pitchFamily="34" charset="0"/>
              <a:buChar char="•"/>
            </a:pPr>
            <a:r>
              <a:rPr lang="ru-RU" dirty="0" smtClean="0"/>
              <a:t>Это включат в себя полный спектр необходимых инструментов: </a:t>
            </a:r>
            <a:r>
              <a:rPr lang="ru-RU" sz="2000" dirty="0" smtClean="0"/>
              <a:t>контроль версий, хранилище данных, контроль задач, </a:t>
            </a:r>
            <a:r>
              <a:rPr lang="en-US" sz="2000" dirty="0" smtClean="0"/>
              <a:t>wiki </a:t>
            </a:r>
            <a:r>
              <a:rPr lang="ru-RU" sz="2000" dirty="0" smtClean="0"/>
              <a:t>и т.д.</a:t>
            </a:r>
            <a:endParaRPr lang="ru-RU" dirty="0" smtClean="0"/>
          </a:p>
          <a:p>
            <a:pPr marL="233363" indent="-233363">
              <a:buFont typeface="Arial" pitchFamily="34" charset="0"/>
              <a:buChar char="•"/>
            </a:pPr>
            <a:r>
              <a:rPr lang="ru-RU" dirty="0" smtClean="0"/>
              <a:t>Индивидуальные (реже парные) задачи для студентов</a:t>
            </a:r>
          </a:p>
          <a:p>
            <a:pPr marL="419101" lvl="1" indent="-233363">
              <a:buFont typeface="Arial" pitchFamily="34" charset="0"/>
              <a:buChar char="•"/>
            </a:pPr>
            <a:r>
              <a:rPr lang="ru-RU" dirty="0" smtClean="0"/>
              <a:t>Задачи выполняются самостоятельно, вне семинаров</a:t>
            </a:r>
          </a:p>
          <a:p>
            <a:pPr marL="419101" lvl="1" indent="-233363">
              <a:buFont typeface="Arial" pitchFamily="34" charset="0"/>
              <a:buChar char="•"/>
            </a:pPr>
            <a:r>
              <a:rPr lang="ru-RU" dirty="0" smtClean="0"/>
              <a:t>Консультации по задачам проводятся по почте, по телефону, после семинаров</a:t>
            </a:r>
          </a:p>
          <a:p>
            <a:pPr marL="419101" lvl="1" indent="-233363">
              <a:buFont typeface="Arial" pitchFamily="34" charset="0"/>
              <a:buChar char="•"/>
            </a:pPr>
            <a:r>
              <a:rPr lang="ru-RU" dirty="0" smtClean="0"/>
              <a:t>Большинство задач напрямую связаны с </a:t>
            </a:r>
            <a:r>
              <a:rPr lang="ru-RU" dirty="0" err="1" smtClean="0"/>
              <a:t>микроархитектурой</a:t>
            </a:r>
            <a:endParaRPr lang="ru-RU" dirty="0" smtClean="0"/>
          </a:p>
          <a:p>
            <a:pPr marL="419101" lvl="1" indent="-233363">
              <a:buFont typeface="Arial" pitchFamily="34" charset="0"/>
              <a:buChar char="•"/>
            </a:pPr>
            <a:r>
              <a:rPr lang="ru-RU" dirty="0" smtClean="0"/>
              <a:t>Задачи отслеживаются через систему контроля задач</a:t>
            </a:r>
          </a:p>
          <a:p>
            <a:pPr marL="419101" lvl="1" indent="-233363">
              <a:buFont typeface="Arial" pitchFamily="34" charset="0"/>
              <a:buChar char="•"/>
            </a:pPr>
            <a:endParaRPr lang="ru-RU" dirty="0" smtClean="0"/>
          </a:p>
          <a:p>
            <a:pPr marL="419101" lvl="1" indent="-233363"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203380"/>
            <a:ext cx="8229600" cy="889000"/>
          </a:xfrm>
        </p:spPr>
        <p:txBody>
          <a:bodyPr/>
          <a:lstStyle/>
          <a:p>
            <a:pPr algn="ctr"/>
            <a:r>
              <a:rPr lang="ru-RU" dirty="0" smtClean="0"/>
              <a:t>Дисциплина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681305"/>
            <a:ext cx="8228012" cy="4804990"/>
          </a:xfrm>
        </p:spPr>
        <p:txBody>
          <a:bodyPr/>
          <a:lstStyle/>
          <a:p>
            <a:pPr marL="233363" indent="-233363">
              <a:buFont typeface="Arial" pitchFamily="34" charset="0"/>
              <a:buChar char="•"/>
            </a:pPr>
            <a:r>
              <a:rPr lang="ru-RU" dirty="0" smtClean="0"/>
              <a:t>Пропуск занятия возможен, но крайне нежелателен.</a:t>
            </a:r>
          </a:p>
          <a:p>
            <a:pPr marL="647701" lvl="2" indent="-233363">
              <a:buFont typeface="Arial" pitchFamily="34" charset="0"/>
              <a:buChar char="•"/>
            </a:pPr>
            <a:r>
              <a:rPr lang="ru-RU" dirty="0" smtClean="0"/>
              <a:t>О пропуске лучше предупреждать за несколько дней.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ru-RU" dirty="0" smtClean="0"/>
              <a:t>Не забывайте проверять почту!</a:t>
            </a:r>
          </a:p>
          <a:p>
            <a:pPr marL="647701" lvl="2" indent="-233363">
              <a:buFont typeface="Arial" pitchFamily="34" charset="0"/>
              <a:buChar char="•"/>
            </a:pPr>
            <a:r>
              <a:rPr lang="ru-RU" dirty="0" smtClean="0"/>
              <a:t>Предполагается, что вы проверяете почту хотя бы раз в сутки.</a:t>
            </a:r>
          </a:p>
          <a:p>
            <a:pPr marL="647701" lvl="2" indent="-233363">
              <a:buFont typeface="Arial" pitchFamily="34" charset="0"/>
              <a:buChar char="•"/>
            </a:pPr>
            <a:r>
              <a:rPr lang="ru-RU" dirty="0" smtClean="0"/>
              <a:t>На письма, которые требуют какого-то действия, лучше отвечать сразу. </a:t>
            </a:r>
          </a:p>
          <a:p>
            <a:pPr marL="647701" lvl="2" indent="-233363">
              <a:buFont typeface="Arial" pitchFamily="34" charset="0"/>
              <a:buChar char="•"/>
            </a:pPr>
            <a:r>
              <a:rPr lang="ru-RU" dirty="0" smtClean="0"/>
              <a:t>Если вы не можете сделать, то что от вас требуется сразу, то просто напишите, когда вы будите готовы начать эту задачу.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ru-RU" dirty="0" smtClean="0"/>
              <a:t>Соблюдайте внутренние правила работы</a:t>
            </a:r>
          </a:p>
          <a:p>
            <a:pPr marL="647701" lvl="2" indent="-233363">
              <a:buFont typeface="Arial" pitchFamily="34" charset="0"/>
              <a:buChar char="•"/>
            </a:pPr>
            <a:r>
              <a:rPr lang="ru-RU" dirty="0" smtClean="0"/>
              <a:t>Делайте все правильно с первого раза, а не ждите пока вас поправят.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ru-RU" dirty="0" smtClean="0"/>
              <a:t>Все эти правила не относятся к преподавателям </a:t>
            </a:r>
            <a:r>
              <a:rPr lang="ru-RU" dirty="0" smtClean="0">
                <a:sym typeface="Wingdings" pitchFamily="2" charset="2"/>
              </a:rPr>
              <a:t></a:t>
            </a:r>
          </a:p>
          <a:p>
            <a:pPr marL="647701" lvl="2" indent="-233363">
              <a:buFont typeface="Arial" pitchFamily="34" charset="0"/>
              <a:buChar char="•"/>
            </a:pPr>
            <a:r>
              <a:rPr lang="ru-RU" dirty="0" smtClean="0">
                <a:sym typeface="Wingdings" pitchFamily="2" charset="2"/>
              </a:rPr>
              <a:t>Отнеситесь к этом с пониманием: вас много, а я один.</a:t>
            </a:r>
            <a:endParaRPr lang="ru-RU" dirty="0" smtClean="0"/>
          </a:p>
          <a:p>
            <a:pPr marL="647701" lvl="2" indent="-233363"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44C7BE5-B578-44C2-B697-AD60B2F34A37}" type="slidenum">
              <a:rPr lang="ja-JP" altLang="en-US" smtClean="0"/>
              <a:pPr>
                <a:defRPr/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xmlns="" val="21788593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dsp_2011">
  <a:themeElements>
    <a:clrScheme name="intel2011">
      <a:dk1>
        <a:srgbClr val="061922"/>
      </a:dk1>
      <a:lt1>
        <a:srgbClr val="FFFFFF"/>
      </a:lt1>
      <a:dk2>
        <a:srgbClr val="939598"/>
      </a:dk2>
      <a:lt2>
        <a:srgbClr val="B4BABD"/>
      </a:lt2>
      <a:accent1>
        <a:srgbClr val="0071C5"/>
      </a:accent1>
      <a:accent2>
        <a:srgbClr val="00AEEF"/>
      </a:accent2>
      <a:accent3>
        <a:srgbClr val="004280"/>
      </a:accent3>
      <a:accent4>
        <a:srgbClr val="FFDA00"/>
      </a:accent4>
      <a:accent5>
        <a:srgbClr val="A6CE39"/>
      </a:accent5>
      <a:accent6>
        <a:srgbClr val="FDB813"/>
      </a:accent6>
      <a:hlink>
        <a:srgbClr val="0071C5"/>
      </a:hlink>
      <a:folHlink>
        <a:srgbClr val="00AEE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ln w="317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eaLnBrk="0" hangingPunct="0">
          <a:defRPr sz="2000" b="1" smtClean="0">
            <a:latin typeface="Neo Sans Inte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eo Sans Intel" pitchFamily="34" charset="0"/>
            <a:cs typeface="Arial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2_intel_template_1_111605_BLUE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ntel_template_1_111605_BLUE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el_template_1_111605_BLUE 3">
        <a:dk1>
          <a:srgbClr val="000000"/>
        </a:dk1>
        <a:lt1>
          <a:srgbClr val="FFFFFF"/>
        </a:lt1>
        <a:dk2>
          <a:srgbClr val="DDDDDD"/>
        </a:dk2>
        <a:lt2>
          <a:srgbClr val="5F5F5F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00000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0C2E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401C71F511A342A8CE5D878AC6A5A2" ma:contentTypeVersion="1" ma:contentTypeDescription="Create a new document." ma:contentTypeScope="" ma:versionID="7780538ac0ddf0014d7399d2d91bbce0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5CC5FB6-44E0-47C0-972B-EBB94824D4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A94C8E-3E2B-4AD9-8D67-7815198BE085}">
  <ds:schemaRefs>
    <ds:schemaRef ds:uri="http://schemas.microsoft.com/office/2006/metadata/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2E76FF6-93BD-4804-AFC1-4178155785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mdsp_2011</Template>
  <TotalTime>389</TotalTime>
  <Words>595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mdsp_2011</vt:lpstr>
      <vt:lpstr>MDSP 2011 Intro</vt:lpstr>
      <vt:lpstr>Цели и задачи проекта</vt:lpstr>
      <vt:lpstr>Мотивация или «плюшки»</vt:lpstr>
      <vt:lpstr>История проекта</vt:lpstr>
      <vt:lpstr>Образовательный процесс</vt:lpstr>
      <vt:lpstr>Критерии оценки студента</vt:lpstr>
      <vt:lpstr>Процесс разработки симулятора</vt:lpstr>
      <vt:lpstr>Дисциплина</vt:lpstr>
      <vt:lpstr>Thank You</vt:lpstr>
      <vt:lpstr>Slide 10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MDSP 2011 Intro</dc:title>
  <dc:creator>atitov</dc:creator>
  <cp:lastModifiedBy>atitov</cp:lastModifiedBy>
  <cp:revision>12</cp:revision>
  <dcterms:created xsi:type="dcterms:W3CDTF">2011-10-24T08:13:52Z</dcterms:created>
  <dcterms:modified xsi:type="dcterms:W3CDTF">2011-10-24T14:43:13Z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0x0101006F401C71F511A342A8CE5D878AC6A5A2</vt:lpwstr>
  </property>
</Properties>
</file>