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slides/_rels/slide21.xml.rels" ContentType="application/vnd.openxmlformats-package.relationships+xml"/>
  <Override PartName="/ppt/slides/_rels/slide19.xml.rels" ContentType="application/vnd.openxmlformats-package.relationships+xml"/>
  <Override PartName="/ppt/slides/_rels/slide18.xml.rels" ContentType="application/vnd.openxmlformats-package.relationships+xml"/>
  <Override PartName="/ppt/slides/_rels/slide14.xml.rels" ContentType="application/vnd.openxmlformats-package.relationships+xml"/>
  <Override PartName="/ppt/slides/_rels/slide13.xml.rels" ContentType="application/vnd.openxmlformats-package.relationships+xml"/>
  <Override PartName="/ppt/slides/_rels/slide20.xml.rels" ContentType="application/vnd.openxmlformats-package.relationships+xml"/>
  <Override PartName="/ppt/slides/_rels/slide12.xml.rels" ContentType="application/vnd.openxmlformats-package.relationships+xml"/>
  <Override PartName="/ppt/slides/_rels/slide15.xml.rels" ContentType="application/vnd.openxmlformats-package.relationships+xml"/>
  <Override PartName="/ppt/slides/_rels/slide11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6.xml.rels" ContentType="application/vnd.openxmlformats-package.relationships+xml"/>
  <Override PartName="/ppt/slides/_rels/slide7.xml.rels" ContentType="application/vnd.openxmlformats-package.relationships+xml"/>
  <Override PartName="/ppt/slides/_rels/slide10.xml.rels" ContentType="application/vnd.openxmlformats-package.relationships+xml"/>
  <Override PartName="/ppt/slides/_rels/slide5.xml.rels" ContentType="application/vnd.openxmlformats-package.relationships+xml"/>
  <Override PartName="/ppt/slides/_rels/slide17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6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3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12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1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15.xml" ContentType="application/vnd.openxmlformats-officedocument.presentationml.slide+xml"/>
  <Override PartName="/ppt/slides/slide1.xml" ContentType="application/vnd.openxmlformats-officedocument.presentationml.slide+xml"/>
  <Override PartName="/ppt/slideLayouts/slideLayout3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_rels/slideLayout36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.xml.rels" ContentType="application/vnd.openxmlformats-package.relationships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media/image19.png" ContentType="image/png"/>
  <Override PartName="/ppt/media/image17.png" ContentType="image/png"/>
  <Override PartName="/ppt/media/image14.png" ContentType="image/png"/>
  <Override PartName="/ppt/media/image16.png" ContentType="image/png"/>
  <Override PartName="/ppt/media/image13.png" ContentType="image/png"/>
  <Override PartName="/ppt/media/image12.png" ContentType="image/png"/>
  <Override PartName="/ppt/media/image10.png" ContentType="image/png"/>
  <Override PartName="/ppt/media/image9.png" ContentType="image/png"/>
  <Override PartName="/ppt/media/image15.png" ContentType="image/png"/>
  <Override PartName="/ppt/media/image8.png" ContentType="image/png"/>
  <Override PartName="/ppt/media/image6.png" ContentType="image/png"/>
  <Override PartName="/ppt/media/image5.png" ContentType="image/png"/>
  <Override PartName="/ppt/media/image18.png" ContentType="image/png"/>
  <Override PartName="/ppt/media/image4.png" ContentType="image/png"/>
  <Override PartName="/ppt/media/image7.png" ContentType="image/png"/>
  <Override PartName="/ppt/media/image3.png" ContentType="image/png"/>
  <Override PartName="/ppt/media/image2.png" ContentType="image/png"/>
  <Override PartName="/ppt/media/image1.png" ContentType="image/png"/>
  <Override PartName="/ppt/media/image11.png" ContentType="image/png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3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<Relationship Id="rId25" Type="http://schemas.openxmlformats.org/officeDocument/2006/relationships/slide" Target="slides/slide2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Relationship Id="rId3" Type="http://schemas.openxmlformats.org/officeDocument/2006/relationships/image" Target="../media/image6.png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8.png"/><Relationship Id="rId3" Type="http://schemas.openxmlformats.org/officeDocument/2006/relationships/image" Target="../media/image9.png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19600"/>
            <a:ext cx="10972440" cy="1253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19600"/>
            <a:ext cx="10972440" cy="1253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09480" y="219600"/>
            <a:ext cx="10972440" cy="1253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34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35" name="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609480" y="219600"/>
            <a:ext cx="10972440" cy="1253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9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609480" y="219600"/>
            <a:ext cx="10972440" cy="1253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609480" y="219600"/>
            <a:ext cx="10972440" cy="1253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609480" y="219600"/>
            <a:ext cx="10972440" cy="1253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82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609480" y="219600"/>
            <a:ext cx="10972440" cy="1253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0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19600"/>
            <a:ext cx="10972440" cy="1253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609480" y="219600"/>
            <a:ext cx="10972440" cy="1253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609480" y="219600"/>
            <a:ext cx="10972440" cy="1253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609480" y="219600"/>
            <a:ext cx="10972440" cy="1253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609480" y="219600"/>
            <a:ext cx="10972440" cy="1253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6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609480" y="219600"/>
            <a:ext cx="10972440" cy="1253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70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71" name="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609480" y="219600"/>
            <a:ext cx="10972440" cy="1253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75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609480" y="219600"/>
            <a:ext cx="10972440" cy="1253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609480" y="219600"/>
            <a:ext cx="10972440" cy="1253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609480" y="219600"/>
            <a:ext cx="10972440" cy="1253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19600"/>
            <a:ext cx="10972440" cy="1253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82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609480" y="219600"/>
            <a:ext cx="10972440" cy="1253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6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609480" y="219600"/>
            <a:ext cx="10972440" cy="1253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0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609480" y="219600"/>
            <a:ext cx="10972440" cy="1253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609480" y="219600"/>
            <a:ext cx="10972440" cy="1253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609480" y="219600"/>
            <a:ext cx="10972440" cy="1253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2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609480" y="219600"/>
            <a:ext cx="10972440" cy="1253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106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107" name="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09480" y="219600"/>
            <a:ext cx="10972440" cy="1253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19600"/>
            <a:ext cx="10972440" cy="1253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82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09480" y="219600"/>
            <a:ext cx="10972440" cy="1253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09480" y="219600"/>
            <a:ext cx="10972440" cy="1253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480" y="219600"/>
            <a:ext cx="10972440" cy="1253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4.pn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7.png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800"/>
          </a:xfrm>
          <a:prstGeom prst="rect">
            <a:avLst/>
          </a:prstGeom>
        </p:spPr>
        <p:txBody>
          <a:bodyPr lIns="0" rIns="0" tIns="0" bIns="0" anchor="ctr"/>
          <a:p>
            <a:r>
              <a:rPr lang="ru-RU">
                <a:latin typeface="Arial"/>
              </a:rPr>
              <a:t>Для правки текста заголовка щелкните мышью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ru-RU" sz="3200">
                <a:latin typeface="Arial"/>
              </a:rPr>
              <a:t>Для правки структуры щелкните мышью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ru-RU" sz="2800">
                <a:latin typeface="Arial"/>
              </a:rPr>
              <a:t>Второй уровень структуры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ru-RU" sz="2400">
                <a:latin typeface="Arial"/>
              </a:rPr>
              <a:t>Третий уровень структуры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ru-RU" sz="2000">
                <a:latin typeface="Arial"/>
              </a:rPr>
              <a:t>Четвёртый уровень структуры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ru-RU" sz="2000">
                <a:latin typeface="Arial"/>
              </a:rPr>
              <a:t>Пятый уровень структуры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ru-RU" sz="2000">
                <a:latin typeface="Arial"/>
              </a:rPr>
              <a:t>Шестой уровень структуры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ru-RU" sz="2000">
                <a:latin typeface="Arial"/>
              </a:rPr>
              <a:t>Седьмой уровень структуры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ru-RU" sz="4400">
                <a:latin typeface="Arial"/>
              </a:rPr>
              <a:t>Для правки текста заголовка щелкните мышью</a:t>
            </a:r>
            <a:endParaRPr/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ru-RU" sz="3200">
                <a:latin typeface="Arial"/>
              </a:rPr>
              <a:t>Для правки структуры щелкните мышью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ru-RU" sz="2800">
                <a:latin typeface="Arial"/>
              </a:rPr>
              <a:t>Второй уровень структуры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ru-RU" sz="2400">
                <a:latin typeface="Arial"/>
              </a:rPr>
              <a:t>Третий уровень структуры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ru-RU" sz="2000">
                <a:latin typeface="Arial"/>
              </a:rPr>
              <a:t>Четвёртый уровень структуры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ru-RU" sz="2000">
                <a:latin typeface="Arial"/>
              </a:rPr>
              <a:t>Пятый уровень структуры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ru-RU" sz="2000">
                <a:latin typeface="Arial"/>
              </a:rPr>
              <a:t>Шестой уровень структуры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ru-RU" sz="2000">
                <a:latin typeface="Arial"/>
              </a:rPr>
              <a:t>Седьмой уровень структуры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ru-RU" sz="4400">
                <a:latin typeface="Arial"/>
              </a:rPr>
              <a:t>Для правки текста заголовка щелкните мышью</a:t>
            </a:r>
            <a:endParaRPr/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ru-RU" sz="3200">
                <a:latin typeface="Arial"/>
              </a:rPr>
              <a:t>Для правки структуры щелкните мышью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ru-RU" sz="2800">
                <a:latin typeface="Arial"/>
              </a:rPr>
              <a:t>Второй уровень структуры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ru-RU" sz="2400">
                <a:latin typeface="Arial"/>
              </a:rPr>
              <a:t>Третий уровень структуры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ru-RU" sz="2000">
                <a:latin typeface="Arial"/>
              </a:rPr>
              <a:t>Четвёртый уровень структуры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ru-RU" sz="2000">
                <a:latin typeface="Arial"/>
              </a:rPr>
              <a:t>Пятый уровень структуры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ru-RU" sz="2000">
                <a:latin typeface="Arial"/>
              </a:rPr>
              <a:t>Шестой уровень структуры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ru-RU" sz="2000">
                <a:latin typeface="Arial"/>
              </a:rPr>
              <a:t>Седьмой уровень структуры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6.png"/><Relationship Id="rId2" Type="http://schemas.openxmlformats.org/officeDocument/2006/relationships/slideLayout" Target="../slideLayouts/slideLayout25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17.png"/><Relationship Id="rId2" Type="http://schemas.openxmlformats.org/officeDocument/2006/relationships/slideLayout" Target="../slideLayouts/slideLayout25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18.png"/><Relationship Id="rId2" Type="http://schemas.openxmlformats.org/officeDocument/2006/relationships/slideLayout" Target="../slideLayouts/slideLayout25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19.png"/><Relationship Id="rId2" Type="http://schemas.openxmlformats.org/officeDocument/2006/relationships/slideLayout" Target="../slideLayouts/slideLayout25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slideLayout" Target="../slideLayouts/slideLayout13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slideLayout" Target="../slideLayouts/slideLayout2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12.png"/><Relationship Id="rId2" Type="http://schemas.openxmlformats.org/officeDocument/2006/relationships/slideLayout" Target="../slideLayouts/slideLayout25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13.png"/><Relationship Id="rId2" Type="http://schemas.openxmlformats.org/officeDocument/2006/relationships/slideLayout" Target="../slideLayouts/slideLayout25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14.png"/><Relationship Id="rId2" Type="http://schemas.openxmlformats.org/officeDocument/2006/relationships/image" Target="../media/image15.png"/><Relationship Id="rId3" Type="http://schemas.openxmlformats.org/officeDocument/2006/relationships/slideLayout" Target="../slideLayouts/slideLayout2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CustomShape 1"/>
          <p:cNvSpPr/>
          <p:nvPr/>
        </p:nvSpPr>
        <p:spPr>
          <a:xfrm>
            <a:off x="1523880" y="1364760"/>
            <a:ext cx="9143280" cy="23868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/>
          <a:p>
            <a:r>
              <a:rPr lang="ru-RU" sz="6000">
                <a:solidFill>
                  <a:srgbClr val="000000"/>
                </a:solidFill>
                <a:latin typeface="Calibri Light"/>
              </a:rPr>
              <a:t>Chip16:</a:t>
            </a:r>
            <a:endParaRPr/>
          </a:p>
          <a:p>
            <a:pPr algn="ctr">
              <a:lnSpc>
                <a:spcPct val="100000"/>
              </a:lnSpc>
            </a:pPr>
            <a:r>
              <a:rPr lang="ru-RU" sz="6000">
                <a:solidFill>
                  <a:srgbClr val="000000"/>
                </a:solidFill>
                <a:latin typeface="Calibri Light"/>
              </a:rPr>
              <a:t>Graphics and Input</a:t>
            </a:r>
            <a:endParaRPr/>
          </a:p>
        </p:txBody>
      </p:sp>
      <p:sp>
        <p:nvSpPr>
          <p:cNvPr id="109" name="CustomShape 2"/>
          <p:cNvSpPr/>
          <p:nvPr/>
        </p:nvSpPr>
        <p:spPr>
          <a:xfrm>
            <a:off x="1523880" y="4461840"/>
            <a:ext cx="9143280" cy="539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algn="r">
              <a:lnSpc>
                <a:spcPct val="100000"/>
              </a:lnSpc>
            </a:pPr>
            <a:r>
              <a:rPr lang="ru-RU" sz="2400">
                <a:solidFill>
                  <a:srgbClr val="000000"/>
                </a:solidFill>
                <a:latin typeface="Calibri"/>
              </a:rPr>
              <a:t>Valery Konychev</a:t>
            </a:r>
            <a:endParaRPr/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CustomShape 1"/>
          <p:cNvSpPr/>
          <p:nvPr/>
        </p:nvSpPr>
        <p:spPr>
          <a:xfrm>
            <a:off x="2228760" y="1589400"/>
            <a:ext cx="1280880" cy="63864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lang="ru-RU">
                <a:solidFill>
                  <a:srgbClr val="000000"/>
                </a:solidFill>
                <a:latin typeface="Calibri"/>
              </a:rPr>
              <a:t>0xF – White</a:t>
            </a:r>
            <a:endParaRPr/>
          </a:p>
          <a:p>
            <a:pPr>
              <a:lnSpc>
                <a:spcPct val="100000"/>
              </a:lnSpc>
            </a:pPr>
            <a:r>
              <a:rPr lang="ru-RU">
                <a:solidFill>
                  <a:srgbClr val="000000"/>
                </a:solidFill>
                <a:latin typeface="Calibri"/>
              </a:rPr>
              <a:t>0x1 - Black</a:t>
            </a:r>
            <a:endParaRPr/>
          </a:p>
        </p:txBody>
      </p:sp>
      <p:sp>
        <p:nvSpPr>
          <p:cNvPr id="130" name="CustomShape 2"/>
          <p:cNvSpPr/>
          <p:nvPr/>
        </p:nvSpPr>
        <p:spPr>
          <a:xfrm>
            <a:off x="8663760" y="2040120"/>
            <a:ext cx="2818800" cy="30160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ru-RU" sz="2400">
                <a:solidFill>
                  <a:srgbClr val="000000"/>
                </a:solidFill>
                <a:latin typeface="Calibri"/>
              </a:rPr>
              <a:t>F1 FF 1F</a:t>
            </a:r>
            <a:endParaRPr/>
          </a:p>
          <a:p>
            <a:pPr>
              <a:lnSpc>
                <a:spcPct val="100000"/>
              </a:lnSpc>
            </a:pPr>
            <a:r>
              <a:rPr lang="ru-RU" sz="2400">
                <a:solidFill>
                  <a:srgbClr val="000000"/>
                </a:solidFill>
                <a:latin typeface="Calibri"/>
              </a:rPr>
              <a:t>F1 FF 1F</a:t>
            </a:r>
            <a:endParaRPr/>
          </a:p>
          <a:p>
            <a:pPr>
              <a:lnSpc>
                <a:spcPct val="100000"/>
              </a:lnSpc>
            </a:pPr>
            <a:r>
              <a:rPr lang="ru-RU" sz="2400">
                <a:solidFill>
                  <a:srgbClr val="000000"/>
                </a:solidFill>
                <a:latin typeface="Calibri"/>
              </a:rPr>
              <a:t>F1 FF 1F</a:t>
            </a:r>
            <a:endParaRPr/>
          </a:p>
          <a:p>
            <a:pPr>
              <a:lnSpc>
                <a:spcPct val="100000"/>
              </a:lnSpc>
            </a:pPr>
            <a:r>
              <a:rPr lang="ru-RU" sz="2400">
                <a:solidFill>
                  <a:srgbClr val="000000"/>
                </a:solidFill>
                <a:latin typeface="Calibri"/>
              </a:rPr>
              <a:t>FF FF FF</a:t>
            </a:r>
            <a:endParaRPr/>
          </a:p>
          <a:p>
            <a:pPr>
              <a:lnSpc>
                <a:spcPct val="100000"/>
              </a:lnSpc>
            </a:pPr>
            <a:r>
              <a:rPr lang="ru-RU" sz="2400">
                <a:solidFill>
                  <a:srgbClr val="000000"/>
                </a:solidFill>
                <a:latin typeface="Calibri"/>
              </a:rPr>
              <a:t>1F FF F1</a:t>
            </a:r>
            <a:endParaRPr/>
          </a:p>
          <a:p>
            <a:pPr>
              <a:lnSpc>
                <a:spcPct val="100000"/>
              </a:lnSpc>
            </a:pPr>
            <a:r>
              <a:rPr lang="ru-RU" sz="2400">
                <a:solidFill>
                  <a:srgbClr val="000000"/>
                </a:solidFill>
                <a:latin typeface="Calibri"/>
              </a:rPr>
              <a:t>F1 11 1F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ru-RU" sz="2400">
                <a:solidFill>
                  <a:srgbClr val="000000"/>
                </a:solidFill>
                <a:latin typeface="Wingdings"/>
              </a:rPr>
              <a:t></a:t>
            </a:r>
            <a:r>
              <a:rPr lang="ru-RU" sz="240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2400">
                <a:solidFill>
                  <a:srgbClr val="000000"/>
                </a:solidFill>
                <a:latin typeface="Calibri"/>
              </a:rPr>
              <a:t>36 / 2 = 18 bytes</a:t>
            </a:r>
            <a:endParaRPr/>
          </a:p>
        </p:txBody>
      </p:sp>
      <p:pic>
        <p:nvPicPr>
          <p:cNvPr id="131" name="Picture 3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4040640" y="1589400"/>
            <a:ext cx="4100040" cy="3947400"/>
          </a:xfrm>
          <a:prstGeom prst="rect">
            <a:avLst/>
          </a:prstGeom>
          <a:ln>
            <a:noFill/>
          </a:ln>
        </p:spPr>
      </p:pic>
      <p:sp>
        <p:nvSpPr>
          <p:cNvPr id="132" name="CustomShape 3"/>
          <p:cNvSpPr/>
          <p:nvPr/>
        </p:nvSpPr>
        <p:spPr>
          <a:xfrm>
            <a:off x="5029200" y="862920"/>
            <a:ext cx="2962800" cy="5832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lang="ru-RU" sz="4400">
                <a:solidFill>
                  <a:srgbClr val="000000"/>
                </a:solidFill>
                <a:latin typeface="Calibri Light"/>
              </a:rPr>
              <a:t>Example</a:t>
            </a:r>
            <a:endParaRPr/>
          </a:p>
        </p:txBody>
      </p:sp>
    </p:spTree>
  </p:cSld>
  <p:timing>
    <p:tnLst>
      <p:par>
        <p:cTn id="19" dur="indefinite" restart="never" nodeType="tmRoot">
          <p:childTnLst>
            <p:seq>
              <p:cTn id="2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CustomShape 1"/>
          <p:cNvSpPr/>
          <p:nvPr/>
        </p:nvSpPr>
        <p:spPr>
          <a:xfrm>
            <a:off x="5324400" y="793440"/>
            <a:ext cx="3243600" cy="6181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90000"/>
              </a:lnSpc>
            </a:pPr>
            <a:r>
              <a:rPr lang="ru-RU" sz="4400">
                <a:solidFill>
                  <a:srgbClr val="000000"/>
                </a:solidFill>
                <a:latin typeface="Calibri Light"/>
              </a:rPr>
              <a:t>Example</a:t>
            </a:r>
            <a:endParaRPr/>
          </a:p>
        </p:txBody>
      </p:sp>
      <p:pic>
        <p:nvPicPr>
          <p:cNvPr id="134" name="Picture 3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2036160" y="1875960"/>
            <a:ext cx="4100040" cy="3947400"/>
          </a:xfrm>
          <a:prstGeom prst="rect">
            <a:avLst/>
          </a:prstGeom>
          <a:ln>
            <a:noFill/>
          </a:ln>
        </p:spPr>
      </p:pic>
      <p:sp>
        <p:nvSpPr>
          <p:cNvPr id="135" name="CustomShape 2"/>
          <p:cNvSpPr/>
          <p:nvPr/>
        </p:nvSpPr>
        <p:spPr>
          <a:xfrm>
            <a:off x="6136920" y="2014920"/>
            <a:ext cx="4571280" cy="14616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ru-RU">
                <a:solidFill>
                  <a:srgbClr val="000000"/>
                </a:solidFill>
                <a:latin typeface="Calibri"/>
              </a:rPr>
              <a:t>01 00 00 00 (CLS) </a:t>
            </a:r>
            <a:r>
              <a:rPr lang="ru-RU">
                <a:solidFill>
                  <a:srgbClr val="a6a6a6"/>
                </a:solidFill>
                <a:latin typeface="Calibri"/>
              </a:rPr>
              <a:t>– clear display</a:t>
            </a:r>
            <a:endParaRPr/>
          </a:p>
          <a:p>
            <a:pPr>
              <a:lnSpc>
                <a:spcPct val="100000"/>
              </a:lnSpc>
            </a:pPr>
            <a:r>
              <a:rPr lang="ru-RU">
                <a:solidFill>
                  <a:srgbClr val="000000"/>
                </a:solidFill>
                <a:latin typeface="Calibri"/>
              </a:rPr>
              <a:t>04 00 06 06 (SPR 06 06)  – </a:t>
            </a:r>
            <a:r>
              <a:rPr lang="ru-RU">
                <a:solidFill>
                  <a:srgbClr val="a6a6a6"/>
                </a:solidFill>
                <a:latin typeface="Calibri"/>
              </a:rPr>
              <a:t>set H and L of sprite</a:t>
            </a:r>
            <a:endParaRPr/>
          </a:p>
          <a:p>
            <a:pPr>
              <a:lnSpc>
                <a:spcPct val="100000"/>
              </a:lnSpc>
            </a:pPr>
            <a:r>
              <a:rPr lang="ru-RU">
                <a:solidFill>
                  <a:srgbClr val="000000"/>
                </a:solidFill>
                <a:latin typeface="Calibri"/>
              </a:rPr>
              <a:t>08 00 00 00 (FLIP 0 0) </a:t>
            </a:r>
            <a:r>
              <a:rPr lang="ru-RU">
                <a:solidFill>
                  <a:srgbClr val="a6a6a6"/>
                </a:solidFill>
                <a:latin typeface="Calibri"/>
              </a:rPr>
              <a:t>– no flip</a:t>
            </a:r>
            <a:endParaRPr/>
          </a:p>
          <a:p>
            <a:pPr>
              <a:lnSpc>
                <a:spcPct val="100000"/>
              </a:lnSpc>
            </a:pPr>
            <a:r>
              <a:rPr lang="ru-RU">
                <a:solidFill>
                  <a:srgbClr val="000000"/>
                </a:solidFill>
                <a:latin typeface="Calibri"/>
              </a:rPr>
              <a:t>05 YX LL HH (DRW RX RY HHLL) – </a:t>
            </a:r>
            <a:r>
              <a:rPr lang="ru-RU">
                <a:solidFill>
                  <a:srgbClr val="a6a6a6"/>
                </a:solidFill>
                <a:latin typeface="Calibri"/>
              </a:rPr>
              <a:t>draw sprite from HHLL with coordination RX RY</a:t>
            </a:r>
            <a:endParaRPr/>
          </a:p>
        </p:txBody>
      </p:sp>
    </p:spTree>
  </p:cSld>
  <p:timing>
    <p:tnLst>
      <p:par>
        <p:cTn id="21" dur="indefinite" restart="never" nodeType="tmRoot">
          <p:childTnLst>
            <p:seq>
              <p:cTn id="2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CustomShape 1"/>
          <p:cNvSpPr/>
          <p:nvPr/>
        </p:nvSpPr>
        <p:spPr>
          <a:xfrm>
            <a:off x="4593240" y="2870280"/>
            <a:ext cx="7771680" cy="23868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90000"/>
              </a:lnSpc>
            </a:pPr>
            <a:r>
              <a:rPr lang="ru-RU" sz="4400">
                <a:solidFill>
                  <a:srgbClr val="000000"/>
                </a:solidFill>
                <a:latin typeface="Calibri Light"/>
              </a:rPr>
              <a:t>Input/Joystick</a:t>
            </a:r>
            <a:endParaRPr/>
          </a:p>
        </p:txBody>
      </p:sp>
    </p:spTree>
  </p:cSld>
  <p:timing>
    <p:tnLst>
      <p:par>
        <p:cTn id="23" dur="indefinite" restart="never" nodeType="tmRoot">
          <p:childTnLst>
            <p:seq>
              <p:cTn id="2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Picture 2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3176280" y="1660320"/>
            <a:ext cx="6276240" cy="4656960"/>
          </a:xfrm>
          <a:prstGeom prst="rect">
            <a:avLst/>
          </a:prstGeom>
          <a:ln>
            <a:noFill/>
          </a:ln>
        </p:spPr>
      </p:pic>
      <p:sp>
        <p:nvSpPr>
          <p:cNvPr id="138" name="CustomShape 1"/>
          <p:cNvSpPr/>
          <p:nvPr/>
        </p:nvSpPr>
        <p:spPr>
          <a:xfrm>
            <a:off x="4300560" y="666000"/>
            <a:ext cx="6859440" cy="6642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90000"/>
              </a:lnSpc>
            </a:pPr>
            <a:r>
              <a:rPr lang="ru-RU" sz="4400">
                <a:solidFill>
                  <a:srgbClr val="000000"/>
                </a:solidFill>
                <a:latin typeface="Calibri Light"/>
              </a:rPr>
              <a:t>Controller layout</a:t>
            </a:r>
            <a:endParaRPr/>
          </a:p>
        </p:txBody>
      </p:sp>
    </p:spTree>
  </p:cSld>
  <p:timing>
    <p:tnLst>
      <p:par>
        <p:cTn id="25" dur="indefinite" restart="never" nodeType="tmRoot">
          <p:childTnLst>
            <p:seq>
              <p:cTn id="2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CustomShape 1"/>
          <p:cNvSpPr/>
          <p:nvPr/>
        </p:nvSpPr>
        <p:spPr>
          <a:xfrm>
            <a:off x="3818520" y="480240"/>
            <a:ext cx="6045480" cy="6426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90000"/>
              </a:lnSpc>
            </a:pPr>
            <a:r>
              <a:rPr lang="ru-RU" sz="4400">
                <a:solidFill>
                  <a:srgbClr val="000000"/>
                </a:solidFill>
                <a:latin typeface="Calibri Light"/>
              </a:rPr>
              <a:t>Memory mapping</a:t>
            </a:r>
            <a:endParaRPr/>
          </a:p>
        </p:txBody>
      </p:sp>
      <p:pic>
        <p:nvPicPr>
          <p:cNvPr id="140" name="Picture 2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1400760" y="1464480"/>
            <a:ext cx="9053280" cy="447228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27" dur="indefinite" restart="never" nodeType="tmRoot">
          <p:childTnLst>
            <p:seq>
              <p:cTn id="2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CustomShape 1"/>
          <p:cNvSpPr/>
          <p:nvPr/>
        </p:nvSpPr>
        <p:spPr>
          <a:xfrm>
            <a:off x="2228040" y="2543400"/>
            <a:ext cx="7771680" cy="23868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lang="ru-RU" sz="4400">
                <a:solidFill>
                  <a:srgbClr val="000000"/>
                </a:solidFill>
                <a:latin typeface="Calibri Light"/>
              </a:rPr>
              <a:t>SDL</a:t>
            </a:r>
            <a:endParaRPr/>
          </a:p>
        </p:txBody>
      </p:sp>
    </p:spTree>
  </p:cSld>
  <p:timing>
    <p:tnLst>
      <p:par>
        <p:cTn id="29" dur="indefinite" restart="never" nodeType="tmRoot">
          <p:childTnLst>
            <p:seq>
              <p:cTn id="3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CustomShape 1"/>
          <p:cNvSpPr/>
          <p:nvPr/>
        </p:nvSpPr>
        <p:spPr>
          <a:xfrm>
            <a:off x="4715640" y="411840"/>
            <a:ext cx="1692360" cy="6120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90000"/>
              </a:lnSpc>
            </a:pPr>
            <a:r>
              <a:rPr b="1" lang="ru-RU" sz="4400">
                <a:solidFill>
                  <a:srgbClr val="000000"/>
                </a:solidFill>
                <a:latin typeface="Calibri Light"/>
              </a:rPr>
              <a:t>Init</a:t>
            </a:r>
            <a:endParaRPr/>
          </a:p>
        </p:txBody>
      </p:sp>
      <p:sp>
        <p:nvSpPr>
          <p:cNvPr id="143" name="CustomShape 2"/>
          <p:cNvSpPr/>
          <p:nvPr/>
        </p:nvSpPr>
        <p:spPr>
          <a:xfrm>
            <a:off x="385560" y="1222920"/>
            <a:ext cx="4604400" cy="43621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ru-RU" sz="2400">
                <a:solidFill>
                  <a:srgbClr val="000000"/>
                </a:solidFill>
                <a:latin typeface="Calibri"/>
              </a:rPr>
              <a:t>#include “path_to_sdl2/SDL.h”</a:t>
            </a:r>
            <a:endParaRPr/>
          </a:p>
          <a:p>
            <a:pPr>
              <a:lnSpc>
                <a:spcPct val="100000"/>
              </a:lnSpc>
            </a:pPr>
            <a:r>
              <a:rPr b="1" lang="ru-RU" sz="2400">
                <a:solidFill>
                  <a:srgbClr val="000000"/>
                </a:solidFill>
                <a:latin typeface="Calibri"/>
              </a:rPr>
              <a:t>SDL_Init(SDL_INIT_EVERYTHING);</a:t>
            </a:r>
            <a:endParaRPr/>
          </a:p>
          <a:p>
            <a:pPr>
              <a:lnSpc>
                <a:spcPct val="100000"/>
              </a:lnSpc>
            </a:pPr>
            <a:r>
              <a:rPr b="1" lang="ru-RU" sz="2400">
                <a:solidFill>
                  <a:srgbClr val="000000"/>
                </a:solidFill>
                <a:latin typeface="Calibri"/>
              </a:rPr>
              <a:t>/*code*/</a:t>
            </a:r>
            <a:endParaRPr/>
          </a:p>
          <a:p>
            <a:pPr>
              <a:lnSpc>
                <a:spcPct val="100000"/>
              </a:lnSpc>
            </a:pPr>
            <a:r>
              <a:rPr b="1" lang="ru-RU" sz="2400">
                <a:solidFill>
                  <a:srgbClr val="000000"/>
                </a:solidFill>
                <a:latin typeface="Calibri"/>
              </a:rPr>
              <a:t>atexit(SDL_Quit);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ru-RU" sz="2400">
                <a:solidFill>
                  <a:srgbClr val="000000"/>
                </a:solidFill>
                <a:latin typeface="Calibri"/>
              </a:rPr>
              <a:t>if ( SDL_Init( SDL_INIT_VIDEO ) &lt; 0 ) { </a:t>
            </a:r>
            <a:endParaRPr/>
          </a:p>
          <a:p>
            <a:pPr>
              <a:lnSpc>
                <a:spcPct val="100000"/>
              </a:lnSpc>
            </a:pPr>
            <a:r>
              <a:rPr lang="ru-RU" sz="2400">
                <a:solidFill>
                  <a:srgbClr val="000000"/>
                </a:solidFill>
                <a:latin typeface="Calibri"/>
              </a:rPr>
              <a:t>printf( "Unable to init SDL: %s", SDL_GetError () ); </a:t>
            </a:r>
            <a:endParaRPr/>
          </a:p>
          <a:p>
            <a:pPr>
              <a:lnSpc>
                <a:spcPct val="100000"/>
              </a:lnSpc>
            </a:pPr>
            <a:r>
              <a:rPr lang="ru-RU" sz="2400">
                <a:solidFill>
                  <a:srgbClr val="000000"/>
                </a:solidFill>
                <a:latin typeface="Calibri"/>
              </a:rPr>
              <a:t>return 1; }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44" name="CustomShape 3"/>
          <p:cNvSpPr/>
          <p:nvPr/>
        </p:nvSpPr>
        <p:spPr>
          <a:xfrm>
            <a:off x="5227560" y="1222920"/>
            <a:ext cx="6537600" cy="5210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ru-RU" sz="2400">
                <a:solidFill>
                  <a:srgbClr val="000000"/>
                </a:solidFill>
                <a:latin typeface="Calibri"/>
              </a:rPr>
              <a:t>SDL_INIT_AUDIO </a:t>
            </a:r>
            <a:endParaRPr/>
          </a:p>
          <a:p>
            <a:pPr>
              <a:lnSpc>
                <a:spcPct val="100000"/>
              </a:lnSpc>
            </a:pPr>
            <a:r>
              <a:rPr lang="ru-RU" sz="2400">
                <a:solidFill>
                  <a:srgbClr val="000000"/>
                </a:solidFill>
                <a:latin typeface="Calibri"/>
              </a:rPr>
              <a:t>SDL_INIT_VIDEO </a:t>
            </a:r>
            <a:endParaRPr/>
          </a:p>
          <a:p>
            <a:pPr>
              <a:lnSpc>
                <a:spcPct val="100000"/>
              </a:lnSpc>
            </a:pPr>
            <a:r>
              <a:rPr lang="ru-RU" sz="2400">
                <a:solidFill>
                  <a:srgbClr val="000000"/>
                </a:solidFill>
                <a:latin typeface="Calibri"/>
              </a:rPr>
              <a:t>SDL_INIT_TIMER </a:t>
            </a:r>
            <a:endParaRPr/>
          </a:p>
          <a:p>
            <a:pPr>
              <a:lnSpc>
                <a:spcPct val="100000"/>
              </a:lnSpc>
            </a:pPr>
            <a:r>
              <a:rPr lang="ru-RU" sz="2400">
                <a:solidFill>
                  <a:srgbClr val="000000"/>
                </a:solidFill>
                <a:latin typeface="Calibri"/>
              </a:rPr>
              <a:t>SDL_INIT_CDROM </a:t>
            </a:r>
            <a:endParaRPr/>
          </a:p>
          <a:p>
            <a:pPr>
              <a:lnSpc>
                <a:spcPct val="100000"/>
              </a:lnSpc>
            </a:pPr>
            <a:r>
              <a:rPr lang="ru-RU" sz="2400">
                <a:solidFill>
                  <a:srgbClr val="000000"/>
                </a:solidFill>
                <a:latin typeface="Calibri"/>
              </a:rPr>
              <a:t>SDL_INIT_JOYSTICK </a:t>
            </a:r>
            <a:endParaRPr/>
          </a:p>
          <a:p>
            <a:pPr>
              <a:lnSpc>
                <a:spcPct val="100000"/>
              </a:lnSpc>
            </a:pPr>
            <a:r>
              <a:rPr lang="ru-RU" sz="2400">
                <a:solidFill>
                  <a:srgbClr val="000000"/>
                </a:solidFill>
                <a:latin typeface="Calibri"/>
              </a:rPr>
              <a:t>SDL_INIT_EVERYTHING — инициализация всех подсистем</a:t>
            </a:r>
            <a:endParaRPr/>
          </a:p>
          <a:p>
            <a:pPr>
              <a:lnSpc>
                <a:spcPct val="100000"/>
              </a:lnSpc>
            </a:pPr>
            <a:r>
              <a:rPr lang="ru-RU" sz="2400">
                <a:solidFill>
                  <a:srgbClr val="000000"/>
                </a:solidFill>
                <a:latin typeface="Calibri"/>
              </a:rPr>
              <a:t>SDL_INIT_NOPARACHUTE — не ловить фатальные сигналы</a:t>
            </a:r>
            <a:endParaRPr/>
          </a:p>
          <a:p>
            <a:pPr>
              <a:lnSpc>
                <a:spcPct val="100000"/>
              </a:lnSpc>
            </a:pPr>
            <a:r>
              <a:rPr lang="ru-RU" sz="2400">
                <a:solidFill>
                  <a:srgbClr val="000000"/>
                </a:solidFill>
                <a:latin typeface="Calibri"/>
              </a:rPr>
              <a:t>SDL_INIT_EVENTS</a:t>
            </a:r>
            <a:endParaRPr/>
          </a:p>
          <a:p>
            <a:pPr>
              <a:lnSpc>
                <a:spcPct val="100000"/>
              </a:lnSpc>
            </a:pPr>
            <a:r>
              <a:rPr lang="ru-RU" sz="2400">
                <a:solidFill>
                  <a:srgbClr val="000000"/>
                </a:solidFill>
                <a:latin typeface="Calibri"/>
              </a:rPr>
              <a:t>SDL_INIT_EVENTTHREAD — запускать менеджер событий в отдельном потоке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timing>
    <p:tnLst>
      <p:par>
        <p:cTn id="31" dur="indefinite" restart="never" nodeType="tmRoot">
          <p:childTnLst>
            <p:seq>
              <p:cTn id="3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CustomShape 1"/>
          <p:cNvSpPr/>
          <p:nvPr/>
        </p:nvSpPr>
        <p:spPr>
          <a:xfrm>
            <a:off x="1003320" y="530280"/>
            <a:ext cx="7886160" cy="13248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90000"/>
              </a:lnSpc>
            </a:pPr>
            <a:r>
              <a:rPr lang="ru-RU" sz="4400">
                <a:solidFill>
                  <a:srgbClr val="000000"/>
                </a:solidFill>
                <a:latin typeface="Calibri Light"/>
              </a:rPr>
              <a:t>Create window</a:t>
            </a:r>
            <a:endParaRPr/>
          </a:p>
        </p:txBody>
      </p:sp>
      <p:sp>
        <p:nvSpPr>
          <p:cNvPr id="146" name="CustomShape 2"/>
          <p:cNvSpPr/>
          <p:nvPr/>
        </p:nvSpPr>
        <p:spPr>
          <a:xfrm>
            <a:off x="1003320" y="1990800"/>
            <a:ext cx="9307800" cy="43506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ru-RU" sz="2800">
                <a:solidFill>
                  <a:srgbClr val="000000"/>
                </a:solidFill>
                <a:latin typeface="Calibri"/>
              </a:rPr>
              <a:t>SDL_Window* </a:t>
            </a:r>
            <a:r>
              <a:rPr b="1" lang="ru-RU" sz="2800">
                <a:solidFill>
                  <a:srgbClr val="000000"/>
                </a:solidFill>
                <a:latin typeface="Calibri"/>
              </a:rPr>
              <a:t>SDL_CreateWindow</a:t>
            </a:r>
            <a:r>
              <a:rPr lang="ru-RU" sz="2800">
                <a:solidFill>
                  <a:srgbClr val="000000"/>
                </a:solidFill>
                <a:latin typeface="Calibri"/>
              </a:rPr>
              <a:t>(</a:t>
            </a:r>
            <a:r>
              <a:rPr lang="ru-RU" sz="2800">
                <a:solidFill>
                  <a:srgbClr val="000000"/>
                </a:solidFill>
                <a:latin typeface="Calibri"/>
              </a:rPr>
              <a:t>	</a:t>
            </a:r>
            <a:r>
              <a:rPr lang="ru-RU" sz="2800">
                <a:solidFill>
                  <a:srgbClr val="000000"/>
                </a:solidFill>
                <a:latin typeface="Calibri"/>
              </a:rPr>
              <a:t>const char* title, </a:t>
            </a:r>
            <a:endParaRPr/>
          </a:p>
          <a:p>
            <a:pPr>
              <a:lnSpc>
                <a:spcPct val="100000"/>
              </a:lnSpc>
            </a:pPr>
            <a:r>
              <a:rPr lang="ru-RU" sz="2800">
                <a:solidFill>
                  <a:srgbClr val="000000"/>
                </a:solidFill>
                <a:latin typeface="Calibri"/>
              </a:rPr>
              <a:t>    </a:t>
            </a:r>
            <a:r>
              <a:rPr lang="ru-RU" sz="2800">
                <a:solidFill>
                  <a:srgbClr val="000000"/>
                </a:solidFill>
                <a:latin typeface="Calibri"/>
              </a:rPr>
              <a:t>	</a:t>
            </a:r>
            <a:r>
              <a:rPr lang="ru-RU" sz="2800">
                <a:solidFill>
                  <a:srgbClr val="000000"/>
                </a:solidFill>
                <a:latin typeface="Calibri"/>
              </a:rPr>
              <a:t>	</a:t>
            </a:r>
            <a:r>
              <a:rPr lang="ru-RU" sz="2800">
                <a:solidFill>
                  <a:srgbClr val="000000"/>
                </a:solidFill>
                <a:latin typeface="Calibri"/>
              </a:rPr>
              <a:t>	</a:t>
            </a:r>
            <a:r>
              <a:rPr lang="ru-RU" sz="2800">
                <a:solidFill>
                  <a:srgbClr val="000000"/>
                </a:solidFill>
                <a:latin typeface="Calibri"/>
              </a:rPr>
              <a:t>	</a:t>
            </a:r>
            <a:r>
              <a:rPr lang="ru-RU" sz="2800">
                <a:solidFill>
                  <a:srgbClr val="000000"/>
                </a:solidFill>
                <a:latin typeface="Calibri"/>
              </a:rPr>
              <a:t>	</a:t>
            </a:r>
            <a:r>
              <a:rPr lang="ru-RU" sz="2800">
                <a:solidFill>
                  <a:srgbClr val="000000"/>
                </a:solidFill>
                <a:latin typeface="Calibri"/>
              </a:rPr>
              <a:t>	</a:t>
            </a:r>
            <a:r>
              <a:rPr lang="ru-RU" sz="2800">
                <a:solidFill>
                  <a:srgbClr val="000000"/>
                </a:solidFill>
                <a:latin typeface="Calibri"/>
              </a:rPr>
              <a:t>int x, </a:t>
            </a:r>
            <a:endParaRPr/>
          </a:p>
          <a:p>
            <a:pPr>
              <a:lnSpc>
                <a:spcPct val="100000"/>
              </a:lnSpc>
            </a:pPr>
            <a:r>
              <a:rPr lang="ru-RU" sz="2800">
                <a:solidFill>
                  <a:srgbClr val="000000"/>
                </a:solidFill>
                <a:latin typeface="Calibri"/>
              </a:rPr>
              <a:t>    </a:t>
            </a:r>
            <a:r>
              <a:rPr lang="ru-RU" sz="2800">
                <a:solidFill>
                  <a:srgbClr val="000000"/>
                </a:solidFill>
                <a:latin typeface="Calibri"/>
              </a:rPr>
              <a:t>	</a:t>
            </a:r>
            <a:r>
              <a:rPr lang="ru-RU" sz="2800">
                <a:solidFill>
                  <a:srgbClr val="000000"/>
                </a:solidFill>
                <a:latin typeface="Calibri"/>
              </a:rPr>
              <a:t>	</a:t>
            </a:r>
            <a:r>
              <a:rPr lang="ru-RU" sz="2800">
                <a:solidFill>
                  <a:srgbClr val="000000"/>
                </a:solidFill>
                <a:latin typeface="Calibri"/>
              </a:rPr>
              <a:t>	</a:t>
            </a:r>
            <a:r>
              <a:rPr lang="ru-RU" sz="2800">
                <a:solidFill>
                  <a:srgbClr val="000000"/>
                </a:solidFill>
                <a:latin typeface="Calibri"/>
              </a:rPr>
              <a:t>	</a:t>
            </a:r>
            <a:r>
              <a:rPr lang="ru-RU" sz="2800">
                <a:solidFill>
                  <a:srgbClr val="000000"/>
                </a:solidFill>
                <a:latin typeface="Calibri"/>
              </a:rPr>
              <a:t>	</a:t>
            </a:r>
            <a:r>
              <a:rPr lang="ru-RU" sz="2800">
                <a:solidFill>
                  <a:srgbClr val="000000"/>
                </a:solidFill>
                <a:latin typeface="Calibri"/>
              </a:rPr>
              <a:t>	</a:t>
            </a:r>
            <a:r>
              <a:rPr lang="ru-RU" sz="2800">
                <a:solidFill>
                  <a:srgbClr val="000000"/>
                </a:solidFill>
                <a:latin typeface="Calibri"/>
              </a:rPr>
              <a:t>int y, </a:t>
            </a:r>
            <a:endParaRPr/>
          </a:p>
          <a:p>
            <a:pPr>
              <a:lnSpc>
                <a:spcPct val="100000"/>
              </a:lnSpc>
            </a:pPr>
            <a:r>
              <a:rPr lang="ru-RU" sz="2800">
                <a:solidFill>
                  <a:srgbClr val="000000"/>
                </a:solidFill>
                <a:latin typeface="Calibri"/>
              </a:rPr>
              <a:t>    </a:t>
            </a:r>
            <a:r>
              <a:rPr lang="ru-RU" sz="2800">
                <a:solidFill>
                  <a:srgbClr val="000000"/>
                </a:solidFill>
                <a:latin typeface="Calibri"/>
              </a:rPr>
              <a:t>	</a:t>
            </a:r>
            <a:r>
              <a:rPr lang="ru-RU" sz="2800">
                <a:solidFill>
                  <a:srgbClr val="000000"/>
                </a:solidFill>
                <a:latin typeface="Calibri"/>
              </a:rPr>
              <a:t>	</a:t>
            </a:r>
            <a:r>
              <a:rPr lang="ru-RU" sz="2800">
                <a:solidFill>
                  <a:srgbClr val="000000"/>
                </a:solidFill>
                <a:latin typeface="Calibri"/>
              </a:rPr>
              <a:t>	</a:t>
            </a:r>
            <a:r>
              <a:rPr lang="ru-RU" sz="2800">
                <a:solidFill>
                  <a:srgbClr val="000000"/>
                </a:solidFill>
                <a:latin typeface="Calibri"/>
              </a:rPr>
              <a:t>	</a:t>
            </a:r>
            <a:r>
              <a:rPr lang="ru-RU" sz="2800">
                <a:solidFill>
                  <a:srgbClr val="000000"/>
                </a:solidFill>
                <a:latin typeface="Calibri"/>
              </a:rPr>
              <a:t>	</a:t>
            </a:r>
            <a:r>
              <a:rPr lang="ru-RU" sz="2800">
                <a:solidFill>
                  <a:srgbClr val="000000"/>
                </a:solidFill>
                <a:latin typeface="Calibri"/>
              </a:rPr>
              <a:t>	</a:t>
            </a:r>
            <a:r>
              <a:rPr lang="ru-RU" sz="2800">
                <a:solidFill>
                  <a:srgbClr val="000000"/>
                </a:solidFill>
                <a:latin typeface="Calibri"/>
              </a:rPr>
              <a:t>int w, </a:t>
            </a:r>
            <a:endParaRPr/>
          </a:p>
          <a:p>
            <a:pPr>
              <a:lnSpc>
                <a:spcPct val="100000"/>
              </a:lnSpc>
            </a:pPr>
            <a:r>
              <a:rPr lang="ru-RU" sz="2800">
                <a:solidFill>
                  <a:srgbClr val="000000"/>
                </a:solidFill>
                <a:latin typeface="Calibri"/>
              </a:rPr>
              <a:t>    </a:t>
            </a:r>
            <a:r>
              <a:rPr lang="ru-RU" sz="2800">
                <a:solidFill>
                  <a:srgbClr val="000000"/>
                </a:solidFill>
                <a:latin typeface="Calibri"/>
              </a:rPr>
              <a:t>	</a:t>
            </a:r>
            <a:r>
              <a:rPr lang="ru-RU" sz="2800">
                <a:solidFill>
                  <a:srgbClr val="000000"/>
                </a:solidFill>
                <a:latin typeface="Calibri"/>
              </a:rPr>
              <a:t>	</a:t>
            </a:r>
            <a:r>
              <a:rPr lang="ru-RU" sz="2800">
                <a:solidFill>
                  <a:srgbClr val="000000"/>
                </a:solidFill>
                <a:latin typeface="Calibri"/>
              </a:rPr>
              <a:t>	</a:t>
            </a:r>
            <a:r>
              <a:rPr lang="ru-RU" sz="2800">
                <a:solidFill>
                  <a:srgbClr val="000000"/>
                </a:solidFill>
                <a:latin typeface="Calibri"/>
              </a:rPr>
              <a:t>	</a:t>
            </a:r>
            <a:r>
              <a:rPr lang="ru-RU" sz="2800">
                <a:solidFill>
                  <a:srgbClr val="000000"/>
                </a:solidFill>
                <a:latin typeface="Calibri"/>
              </a:rPr>
              <a:t>	</a:t>
            </a:r>
            <a:r>
              <a:rPr lang="ru-RU" sz="2800">
                <a:solidFill>
                  <a:srgbClr val="000000"/>
                </a:solidFill>
                <a:latin typeface="Calibri"/>
              </a:rPr>
              <a:t>	</a:t>
            </a:r>
            <a:r>
              <a:rPr lang="ru-RU" sz="2800">
                <a:solidFill>
                  <a:srgbClr val="000000"/>
                </a:solidFill>
                <a:latin typeface="Calibri"/>
              </a:rPr>
              <a:t>int h, </a:t>
            </a:r>
            <a:endParaRPr/>
          </a:p>
          <a:p>
            <a:pPr>
              <a:lnSpc>
                <a:spcPct val="100000"/>
              </a:lnSpc>
            </a:pPr>
            <a:r>
              <a:rPr lang="ru-RU" sz="2800">
                <a:solidFill>
                  <a:srgbClr val="000000"/>
                </a:solidFill>
                <a:latin typeface="Calibri"/>
              </a:rPr>
              <a:t>    </a:t>
            </a:r>
            <a:r>
              <a:rPr lang="ru-RU" sz="2800">
                <a:solidFill>
                  <a:srgbClr val="000000"/>
                </a:solidFill>
                <a:latin typeface="Calibri"/>
              </a:rPr>
              <a:t>	</a:t>
            </a:r>
            <a:r>
              <a:rPr lang="ru-RU" sz="2800">
                <a:solidFill>
                  <a:srgbClr val="000000"/>
                </a:solidFill>
                <a:latin typeface="Calibri"/>
              </a:rPr>
              <a:t>	</a:t>
            </a:r>
            <a:r>
              <a:rPr lang="ru-RU" sz="2800">
                <a:solidFill>
                  <a:srgbClr val="000000"/>
                </a:solidFill>
                <a:latin typeface="Calibri"/>
              </a:rPr>
              <a:t>	</a:t>
            </a:r>
            <a:r>
              <a:rPr lang="ru-RU" sz="2800">
                <a:solidFill>
                  <a:srgbClr val="000000"/>
                </a:solidFill>
                <a:latin typeface="Calibri"/>
              </a:rPr>
              <a:t>	</a:t>
            </a:r>
            <a:r>
              <a:rPr lang="ru-RU" sz="2800">
                <a:solidFill>
                  <a:srgbClr val="000000"/>
                </a:solidFill>
                <a:latin typeface="Calibri"/>
              </a:rPr>
              <a:t>	</a:t>
            </a:r>
            <a:r>
              <a:rPr lang="ru-RU" sz="2800">
                <a:solidFill>
                  <a:srgbClr val="000000"/>
                </a:solidFill>
                <a:latin typeface="Calibri"/>
              </a:rPr>
              <a:t>	</a:t>
            </a:r>
            <a:r>
              <a:rPr lang="ru-RU" sz="2800">
                <a:solidFill>
                  <a:srgbClr val="000000"/>
                </a:solidFill>
                <a:latin typeface="Calibri"/>
              </a:rPr>
              <a:t>Uint32 flags );</a:t>
            </a:r>
            <a:endParaRPr/>
          </a:p>
          <a:p>
            <a:pPr>
              <a:lnSpc>
                <a:spcPct val="100000"/>
              </a:lnSpc>
            </a:pPr>
            <a:r>
              <a:rPr lang="ru-RU" sz="2800">
                <a:solidFill>
                  <a:srgbClr val="000000"/>
                </a:solidFill>
                <a:latin typeface="Calibri"/>
              </a:rPr>
              <a:t> </a:t>
            </a:r>
            <a:endParaRPr/>
          </a:p>
        </p:txBody>
      </p:sp>
    </p:spTree>
  </p:cSld>
  <p:timing>
    <p:tnLst>
      <p:par>
        <p:cTn id="33" dur="indefinite" restart="never" nodeType="tmRoot">
          <p:childTnLst>
            <p:seq>
              <p:cTn id="3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CustomShape 1"/>
          <p:cNvSpPr/>
          <p:nvPr/>
        </p:nvSpPr>
        <p:spPr>
          <a:xfrm>
            <a:off x="2171160" y="1290600"/>
            <a:ext cx="7886160" cy="13248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90000"/>
              </a:lnSpc>
            </a:pPr>
            <a:r>
              <a:rPr lang="ru-RU" sz="4400">
                <a:solidFill>
                  <a:srgbClr val="000000"/>
                </a:solidFill>
                <a:latin typeface="Calibri Light"/>
              </a:rPr>
              <a:t>Events</a:t>
            </a:r>
            <a:endParaRPr/>
          </a:p>
        </p:txBody>
      </p:sp>
      <p:sp>
        <p:nvSpPr>
          <p:cNvPr id="148" name="CustomShape 2"/>
          <p:cNvSpPr/>
          <p:nvPr/>
        </p:nvSpPr>
        <p:spPr>
          <a:xfrm>
            <a:off x="2171160" y="2751120"/>
            <a:ext cx="7886160" cy="43506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ru-RU" sz="3600">
                <a:solidFill>
                  <a:srgbClr val="000000"/>
                </a:solidFill>
                <a:latin typeface="Calibri"/>
              </a:rPr>
              <a:t>SDL_Event event;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ru-RU" sz="3600">
                <a:solidFill>
                  <a:srgbClr val="000000"/>
                </a:solidFill>
                <a:latin typeface="Calibri"/>
              </a:rPr>
              <a:t>int </a:t>
            </a:r>
            <a:r>
              <a:rPr b="1" lang="ru-RU" sz="3600">
                <a:solidFill>
                  <a:srgbClr val="000000"/>
                </a:solidFill>
                <a:latin typeface="Calibri"/>
              </a:rPr>
              <a:t>SDL_PollEvent</a:t>
            </a:r>
            <a:r>
              <a:rPr lang="ru-RU" sz="3600">
                <a:solidFill>
                  <a:srgbClr val="000000"/>
                </a:solidFill>
                <a:latin typeface="Calibri"/>
              </a:rPr>
              <a:t>(SDL_Event* event)</a:t>
            </a:r>
            <a:endParaRPr/>
          </a:p>
        </p:txBody>
      </p:sp>
    </p:spTree>
  </p:cSld>
  <p:timing>
    <p:tnLst>
      <p:par>
        <p:cTn id="35" dur="indefinite" restart="never" nodeType="tmRoot">
          <p:childTnLst>
            <p:seq>
              <p:cTn id="3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CustomShape 1"/>
          <p:cNvSpPr/>
          <p:nvPr/>
        </p:nvSpPr>
        <p:spPr>
          <a:xfrm>
            <a:off x="1983600" y="420120"/>
            <a:ext cx="7886160" cy="13248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90000"/>
              </a:lnSpc>
            </a:pPr>
            <a:r>
              <a:rPr lang="ru-RU" sz="4400">
                <a:solidFill>
                  <a:srgbClr val="000000"/>
                </a:solidFill>
                <a:latin typeface="Calibri Light"/>
              </a:rPr>
              <a:t>Click handling</a:t>
            </a:r>
            <a:endParaRPr/>
          </a:p>
        </p:txBody>
      </p:sp>
      <p:sp>
        <p:nvSpPr>
          <p:cNvPr id="150" name="CustomShape 2"/>
          <p:cNvSpPr/>
          <p:nvPr/>
        </p:nvSpPr>
        <p:spPr>
          <a:xfrm>
            <a:off x="1983600" y="1880640"/>
            <a:ext cx="8335080" cy="43506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ru-RU" sz="2800">
                <a:solidFill>
                  <a:srgbClr val="000000"/>
                </a:solidFill>
                <a:latin typeface="Calibri"/>
              </a:rPr>
              <a:t>SDL_Event event;</a:t>
            </a:r>
            <a:endParaRPr/>
          </a:p>
          <a:p>
            <a:pPr>
              <a:lnSpc>
                <a:spcPct val="100000"/>
              </a:lnSpc>
            </a:pPr>
            <a:r>
              <a:rPr lang="ru-RU" sz="2800">
                <a:solidFill>
                  <a:srgbClr val="000000"/>
                </a:solidFill>
                <a:latin typeface="Calibri"/>
              </a:rPr>
              <a:t>Const Uint8 * kState = </a:t>
            </a:r>
            <a:r>
              <a:rPr b="1" lang="ru-RU" sz="2800">
                <a:solidFill>
                  <a:srgbClr val="000000"/>
                </a:solidFill>
                <a:latin typeface="Calibri"/>
              </a:rPr>
              <a:t>SDL_GetKeyboardState</a:t>
            </a:r>
            <a:r>
              <a:rPr lang="ru-RU" sz="2800">
                <a:solidFill>
                  <a:srgbClr val="000000"/>
                </a:solidFill>
                <a:latin typeface="Calibri"/>
              </a:rPr>
              <a:t>(NULL);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ru-RU" sz="2800">
                <a:solidFill>
                  <a:srgbClr val="000000"/>
                </a:solidFill>
                <a:latin typeface="Calibri"/>
              </a:rPr>
              <a:t>If (</a:t>
            </a:r>
            <a:r>
              <a:rPr b="1" lang="ru-RU" sz="2800">
                <a:solidFill>
                  <a:srgbClr val="000000"/>
                </a:solidFill>
                <a:latin typeface="Calibri"/>
              </a:rPr>
              <a:t>SDL_PollEvent</a:t>
            </a:r>
            <a:r>
              <a:rPr lang="ru-RU" sz="2800">
                <a:solidFill>
                  <a:srgbClr val="000000"/>
                </a:solidFill>
                <a:latin typeface="Calibri"/>
              </a:rPr>
              <a:t>(&amp;event))</a:t>
            </a:r>
            <a:endParaRPr/>
          </a:p>
          <a:p>
            <a:pPr>
              <a:lnSpc>
                <a:spcPct val="100000"/>
              </a:lnSpc>
            </a:pPr>
            <a:r>
              <a:rPr lang="ru-RU" sz="2800">
                <a:solidFill>
                  <a:srgbClr val="000000"/>
                </a:solidFill>
                <a:latin typeface="Calibri"/>
              </a:rPr>
              <a:t>    </a:t>
            </a:r>
            <a:r>
              <a:rPr lang="ru-RU" sz="2800">
                <a:solidFill>
                  <a:srgbClr val="000000"/>
                </a:solidFill>
                <a:latin typeface="Calibri"/>
              </a:rPr>
              <a:t>switch (event.type){</a:t>
            </a:r>
            <a:endParaRPr/>
          </a:p>
          <a:p>
            <a:pPr>
              <a:lnSpc>
                <a:spcPct val="100000"/>
              </a:lnSpc>
            </a:pPr>
            <a:r>
              <a:rPr lang="ru-RU" sz="2800">
                <a:solidFill>
                  <a:srgbClr val="000000"/>
                </a:solidFill>
                <a:latin typeface="Calibri"/>
              </a:rPr>
              <a:t>        </a:t>
            </a:r>
            <a:r>
              <a:rPr lang="ru-RU" sz="2800">
                <a:solidFill>
                  <a:srgbClr val="000000"/>
                </a:solidFill>
                <a:latin typeface="Calibri"/>
              </a:rPr>
              <a:t>case event.key.keysym.sym:</a:t>
            </a:r>
            <a:endParaRPr/>
          </a:p>
          <a:p>
            <a:pPr>
              <a:lnSpc>
                <a:spcPct val="100000"/>
              </a:lnSpc>
            </a:pPr>
            <a:r>
              <a:rPr lang="ru-RU" sz="2800">
                <a:solidFill>
                  <a:srgbClr val="000000"/>
                </a:solidFill>
                <a:latin typeface="Calibri"/>
              </a:rPr>
              <a:t>            </a:t>
            </a:r>
            <a:r>
              <a:rPr lang="ru-RU" sz="2800">
                <a:solidFill>
                  <a:srgbClr val="000000"/>
                </a:solidFill>
                <a:latin typeface="Calibri"/>
              </a:rPr>
              <a:t>if (SDL_SCANCODE_UP)</a:t>
            </a:r>
            <a:endParaRPr/>
          </a:p>
          <a:p>
            <a:pPr>
              <a:lnSpc>
                <a:spcPct val="100000"/>
              </a:lnSpc>
            </a:pPr>
            <a:r>
              <a:rPr lang="ru-RU" sz="2800">
                <a:solidFill>
                  <a:srgbClr val="000000"/>
                </a:solidFill>
                <a:latin typeface="Calibri"/>
              </a:rPr>
              <a:t>                </a:t>
            </a:r>
            <a:r>
              <a:rPr lang="ru-RU" sz="2800">
                <a:solidFill>
                  <a:srgbClr val="000000"/>
                </a:solidFill>
                <a:latin typeface="Calibri"/>
              </a:rPr>
              <a:t>/*do smth*/</a:t>
            </a:r>
            <a:endParaRPr/>
          </a:p>
        </p:txBody>
      </p:sp>
    </p:spTree>
  </p:cSld>
  <p:timing>
    <p:tnLst>
      <p:par>
        <p:cTn id="37" dur="indefinite" restart="never" nodeType="tmRoot">
          <p:childTnLst>
            <p:seq>
              <p:cTn id="3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CustomShape 1"/>
          <p:cNvSpPr/>
          <p:nvPr/>
        </p:nvSpPr>
        <p:spPr>
          <a:xfrm>
            <a:off x="2349720" y="280080"/>
            <a:ext cx="7731000" cy="1430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lang="ru-RU" sz="2800">
                <a:solidFill>
                  <a:srgbClr val="000000"/>
                </a:solidFill>
                <a:latin typeface="Calibri"/>
              </a:rPr>
              <a:t>На </a:t>
            </a:r>
            <a:r>
              <a:rPr lang="ru-RU" sz="3200">
                <a:solidFill>
                  <a:srgbClr val="000000"/>
                </a:solidFill>
                <a:latin typeface="Calibri"/>
              </a:rPr>
              <a:t>лекции</a:t>
            </a:r>
            <a:r>
              <a:rPr lang="ru-RU" sz="2800">
                <a:solidFill>
                  <a:srgbClr val="000000"/>
                </a:solidFill>
                <a:latin typeface="Calibri"/>
              </a:rPr>
              <a:t>:</a:t>
            </a:r>
            <a:endParaRPr/>
          </a:p>
          <a:p>
            <a:pPr>
              <a:lnSpc>
                <a:spcPct val="100000"/>
              </a:lnSpc>
            </a:pPr>
            <a:r>
              <a:rPr lang="ru-RU" sz="2800">
                <a:solidFill>
                  <a:srgbClr val="000000"/>
                </a:solidFill>
                <a:latin typeface="Calibri"/>
              </a:rPr>
              <a:t> </a:t>
            </a:r>
            <a:endParaRPr/>
          </a:p>
          <a:p>
            <a:pPr>
              <a:lnSpc>
                <a:spcPct val="100000"/>
              </a:lnSpc>
            </a:pPr>
            <a:r>
              <a:rPr lang="ru-RU" sz="2800">
                <a:solidFill>
                  <a:srgbClr val="000000"/>
                </a:solidFill>
                <a:latin typeface="Calibri"/>
              </a:rPr>
              <a:t>CHIP16</a:t>
            </a:r>
            <a:endParaRPr/>
          </a:p>
        </p:txBody>
      </p:sp>
      <p:pic>
        <p:nvPicPr>
          <p:cNvPr id="111" name="Picture 8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2642400" y="1726920"/>
            <a:ext cx="7782120" cy="419076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CustomShape 1"/>
          <p:cNvSpPr/>
          <p:nvPr/>
        </p:nvSpPr>
        <p:spPr>
          <a:xfrm>
            <a:off x="2181960" y="1885320"/>
            <a:ext cx="7886160" cy="13248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lang="ru-RU" sz="4400">
                <a:solidFill>
                  <a:srgbClr val="000000"/>
                </a:solidFill>
                <a:latin typeface="Calibri Light"/>
              </a:rPr>
              <a:t>Scancodes</a:t>
            </a:r>
            <a:endParaRPr/>
          </a:p>
        </p:txBody>
      </p:sp>
      <p:sp>
        <p:nvSpPr>
          <p:cNvPr id="152" name="CustomShape 2"/>
          <p:cNvSpPr/>
          <p:nvPr/>
        </p:nvSpPr>
        <p:spPr>
          <a:xfrm>
            <a:off x="2181960" y="3345840"/>
            <a:ext cx="7886160" cy="43506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algn="ctr">
              <a:lnSpc>
                <a:spcPct val="100000"/>
              </a:lnSpc>
              <a:buFont typeface="Arial"/>
              <a:buChar char="•"/>
            </a:pPr>
            <a:r>
              <a:rPr lang="ru-RU" sz="3600">
                <a:solidFill>
                  <a:srgbClr val="000000"/>
                </a:solidFill>
                <a:latin typeface="Calibri"/>
              </a:rPr>
              <a:t>http://wiki.libsdl.org/SDL_Scancode</a:t>
            </a:r>
            <a:endParaRPr/>
          </a:p>
        </p:txBody>
      </p:sp>
    </p:spTree>
  </p:cSld>
  <p:timing>
    <p:tnLst>
      <p:par>
        <p:cTn id="39" dur="indefinite" restart="never" nodeType="tmRoot">
          <p:childTnLst>
            <p:seq>
              <p:cTn id="4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CustomShape 1"/>
          <p:cNvSpPr/>
          <p:nvPr/>
        </p:nvSpPr>
        <p:spPr>
          <a:xfrm>
            <a:off x="1079640" y="694080"/>
            <a:ext cx="8394120" cy="23454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ru-RU" sz="4000">
                <a:solidFill>
                  <a:srgbClr val="000000"/>
                </a:solidFill>
                <a:latin typeface="Calibri"/>
              </a:rPr>
              <a:t>Полезные ссылки по SDL/SDL2: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ru-RU" sz="3600">
                <a:solidFill>
                  <a:srgbClr val="000000"/>
                </a:solidFill>
                <a:latin typeface="Calibri"/>
              </a:rPr>
              <a:t>http://habrahabr.ru/post/134936/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ru-RU" sz="3600">
                <a:solidFill>
                  <a:srgbClr val="000000"/>
                </a:solidFill>
                <a:latin typeface="Calibri"/>
              </a:rPr>
              <a:t>http://www.libsdl.org/</a:t>
            </a:r>
            <a:endParaRPr/>
          </a:p>
        </p:txBody>
      </p:sp>
    </p:spTree>
  </p:cSld>
  <p:timing>
    <p:tnLst>
      <p:par>
        <p:cTn id="41" dur="indefinite" restart="never" nodeType="tmRoot">
          <p:childTnLst>
            <p:seq>
              <p:cTn id="4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CustomShape 1"/>
          <p:cNvSpPr/>
          <p:nvPr/>
        </p:nvSpPr>
        <p:spPr>
          <a:xfrm>
            <a:off x="4525560" y="2558160"/>
            <a:ext cx="3459960" cy="9129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lang="ru-RU" sz="5400">
                <a:solidFill>
                  <a:srgbClr val="000000"/>
                </a:solidFill>
                <a:latin typeface="Calibri"/>
              </a:rPr>
              <a:t>Graphics</a:t>
            </a:r>
            <a:endParaRPr/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CustomShape 1"/>
          <p:cNvSpPr/>
          <p:nvPr/>
        </p:nvSpPr>
        <p:spPr>
          <a:xfrm>
            <a:off x="1199520" y="3469320"/>
            <a:ext cx="8441280" cy="28728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ru-RU" sz="3600">
                <a:solidFill>
                  <a:srgbClr val="000000"/>
                </a:solidFill>
                <a:latin typeface="Calibri"/>
              </a:rPr>
              <a:t>Screen details: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ru-RU" sz="3600">
                <a:solidFill>
                  <a:srgbClr val="000000"/>
                </a:solidFill>
                <a:latin typeface="Calibri"/>
              </a:rPr>
              <a:t>320x240 -  screen resolution 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ru-RU" sz="3600">
                <a:solidFill>
                  <a:srgbClr val="000000"/>
                </a:solidFill>
                <a:latin typeface="Calibri"/>
              </a:rPr>
              <a:t>Refresh frequency of 60 Hz (~16.67ms)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ru-RU" sz="360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3600">
                <a:solidFill>
                  <a:srgbClr val="000000"/>
                </a:solidFill>
                <a:latin typeface="Calibri"/>
              </a:rPr>
              <a:t>VBLNK (Vblank) </a:t>
            </a:r>
            <a:endParaRPr/>
          </a:p>
        </p:txBody>
      </p:sp>
      <p:pic>
        <p:nvPicPr>
          <p:cNvPr id="114" name="Picture 3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4795560" y="839160"/>
            <a:ext cx="3047040" cy="228492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CustomShape 1"/>
          <p:cNvSpPr/>
          <p:nvPr/>
        </p:nvSpPr>
        <p:spPr>
          <a:xfrm>
            <a:off x="4572000" y="388440"/>
            <a:ext cx="3259800" cy="6642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ru-RU" sz="4400">
                <a:solidFill>
                  <a:srgbClr val="000000"/>
                </a:solidFill>
                <a:latin typeface="Calibri Light"/>
              </a:rPr>
              <a:t>Palette (PAL)</a:t>
            </a:r>
            <a:endParaRPr/>
          </a:p>
        </p:txBody>
      </p:sp>
      <p:graphicFrame>
        <p:nvGraphicFramePr>
          <p:cNvPr id="116" name="Table 2"/>
          <p:cNvGraphicFramePr/>
          <p:nvPr/>
        </p:nvGraphicFramePr>
        <p:xfrm>
          <a:off x="2245320" y="1107360"/>
          <a:ext cx="8020440" cy="5478120"/>
        </p:xfrm>
        <a:graphic>
          <a:graphicData uri="http://schemas.openxmlformats.org/drawingml/2006/table">
            <a:tbl>
              <a:tblPr/>
              <a:tblGrid>
                <a:gridCol w="2673720"/>
                <a:gridCol w="2673720"/>
                <a:gridCol w="2673000"/>
              </a:tblGrid>
              <a:tr h="39168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</a:rPr>
                        <a:t>Индекс в палитре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</a:rPr>
                        <a:t>Шестнадцат. значение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</a:rPr>
                        <a:t>Цвет</a:t>
                      </a:r>
                      <a:endParaRPr/>
                    </a:p>
                  </a:txBody>
                  <a:tcPr/>
                </a:tc>
              </a:tr>
              <a:tr h="55260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</a:rPr>
                        <a:t>0x0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</a:rPr>
                        <a:t>0x000000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</a:rPr>
                        <a:t>Черный, прозрачный на слое фона</a:t>
                      </a:r>
                      <a:endParaRPr/>
                    </a:p>
                  </a:txBody>
                  <a:tcPr/>
                </a:tc>
              </a:tr>
              <a:tr h="29592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</a:rPr>
                        <a:t>0x1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</a:rPr>
                        <a:t>0x000000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</a:rPr>
                        <a:t>Черный</a:t>
                      </a:r>
                      <a:endParaRPr/>
                    </a:p>
                  </a:txBody>
                  <a:tcPr/>
                </a:tc>
              </a:tr>
              <a:tr h="29592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</a:rPr>
                        <a:t>0x2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</a:rPr>
                        <a:t>0x888888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</a:rPr>
                        <a:t>Серый</a:t>
                      </a:r>
                      <a:endParaRPr/>
                    </a:p>
                  </a:txBody>
                  <a:tcPr/>
                </a:tc>
              </a:tr>
              <a:tr h="29592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</a:rPr>
                        <a:t>0x3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</a:rPr>
                        <a:t>0xBF3932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</a:rPr>
                        <a:t>Красный</a:t>
                      </a:r>
                      <a:endParaRPr/>
                    </a:p>
                  </a:txBody>
                  <a:tcPr/>
                </a:tc>
              </a:tr>
              <a:tr h="29592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</a:rPr>
                        <a:t>0x4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</a:rPr>
                        <a:t>0xDE7AAE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</a:rPr>
                        <a:t>Розовый</a:t>
                      </a:r>
                      <a:endParaRPr/>
                    </a:p>
                  </a:txBody>
                  <a:tcPr/>
                </a:tc>
              </a:tr>
              <a:tr h="39168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</a:rPr>
                        <a:t>0x5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</a:rPr>
                        <a:t>0x4C3D21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</a:rPr>
                        <a:t>Темно-коричневый</a:t>
                      </a:r>
                      <a:endParaRPr/>
                    </a:p>
                  </a:txBody>
                  <a:tcPr/>
                </a:tc>
              </a:tr>
              <a:tr h="29592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</a:rPr>
                        <a:t>0x6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</a:rPr>
                        <a:t>0x905F25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</a:rPr>
                        <a:t>Коричневый</a:t>
                      </a:r>
                      <a:endParaRPr/>
                    </a:p>
                  </a:txBody>
                  <a:tcPr/>
                </a:tc>
              </a:tr>
              <a:tr h="29592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</a:rPr>
                        <a:t>0x7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</a:rPr>
                        <a:t>0xE49452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</a:rPr>
                        <a:t>Оранжевый</a:t>
                      </a:r>
                      <a:endParaRPr/>
                    </a:p>
                  </a:txBody>
                  <a:tcPr/>
                </a:tc>
              </a:tr>
              <a:tr h="29592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</a:rPr>
                        <a:t>0x8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</a:rPr>
                        <a:t>0xEAD979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</a:rPr>
                        <a:t>Желтый</a:t>
                      </a:r>
                      <a:endParaRPr/>
                    </a:p>
                  </a:txBody>
                  <a:tcPr/>
                </a:tc>
              </a:tr>
              <a:tr h="29592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</a:rPr>
                        <a:t>0x9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</a:rPr>
                        <a:t>0x537A3B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</a:rPr>
                        <a:t>Зеленый</a:t>
                      </a:r>
                      <a:endParaRPr/>
                    </a:p>
                  </a:txBody>
                  <a:tcPr/>
                </a:tc>
              </a:tr>
              <a:tr h="29592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</a:rPr>
                        <a:t>0xA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</a:rPr>
                        <a:t>0xABD54A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</a:rPr>
                        <a:t>Светло-зеленый</a:t>
                      </a:r>
                      <a:endParaRPr/>
                    </a:p>
                  </a:txBody>
                  <a:tcPr/>
                </a:tc>
              </a:tr>
              <a:tr h="29592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</a:rPr>
                        <a:t>0xB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</a:rPr>
                        <a:t>0x252E38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</a:rPr>
                        <a:t>Темно-синий</a:t>
                      </a:r>
                      <a:endParaRPr/>
                    </a:p>
                  </a:txBody>
                  <a:tcPr/>
                </a:tc>
              </a:tr>
              <a:tr h="29592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</a:rPr>
                        <a:t>0xC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</a:rPr>
                        <a:t>0x00467F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</a:rPr>
                        <a:t>Синий</a:t>
                      </a:r>
                      <a:endParaRPr/>
                    </a:p>
                  </a:txBody>
                  <a:tcPr/>
                </a:tc>
              </a:tr>
              <a:tr h="29592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</a:rPr>
                        <a:t>0xD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</a:rPr>
                        <a:t>0x68ABCC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</a:rPr>
                        <a:t>Светло-синий</a:t>
                      </a:r>
                      <a:endParaRPr/>
                    </a:p>
                  </a:txBody>
                  <a:tcPr/>
                </a:tc>
              </a:tr>
              <a:tr h="29592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</a:rPr>
                        <a:t>0xE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</a:rPr>
                        <a:t>0xBCDEE4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</a:rPr>
                        <a:t>Sky blue</a:t>
                      </a:r>
                      <a:endParaRPr/>
                    </a:p>
                  </a:txBody>
                  <a:tcPr/>
                </a:tc>
              </a:tr>
              <a:tr h="29592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</a:rPr>
                        <a:t>0xF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</a:rPr>
                        <a:t>0xFFFFFF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</a:rPr>
                        <a:t>Белый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7" name="Table 1"/>
          <p:cNvGraphicFramePr/>
          <p:nvPr/>
        </p:nvGraphicFramePr>
        <p:xfrm>
          <a:off x="3453120" y="2062800"/>
          <a:ext cx="6095160" cy="2811240"/>
        </p:xfrm>
        <a:graphic>
          <a:graphicData uri="http://schemas.openxmlformats.org/drawingml/2006/table">
            <a:tbl>
              <a:tblPr/>
              <a:tblGrid>
                <a:gridCol w="1218960"/>
                <a:gridCol w="1218960"/>
                <a:gridCol w="1218960"/>
                <a:gridCol w="1218960"/>
                <a:gridCol w="1219680"/>
              </a:tblGrid>
              <a:tr h="66888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>
                          <a:solidFill>
                            <a:srgbClr val="000000"/>
                          </a:solidFill>
                          <a:latin typeface="Calibri"/>
                        </a:rPr>
                        <a:t>Opcode (Hex)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>
                          <a:solidFill>
                            <a:srgbClr val="000000"/>
                          </a:solidFill>
                          <a:latin typeface="Calibri"/>
                        </a:rPr>
                        <a:t>Mnemonic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>
                          <a:solidFill>
                            <a:srgbClr val="000000"/>
                          </a:solidFill>
                          <a:latin typeface="Calibri"/>
                        </a:rPr>
                        <a:t>Usage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>
                          <a:solidFill>
                            <a:srgbClr val="000000"/>
                          </a:solidFill>
                          <a:latin typeface="Calibri"/>
                        </a:rPr>
                        <a:t>Flags affected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>
                          <a:solidFill>
                            <a:srgbClr val="000000"/>
                          </a:solidFill>
                          <a:latin typeface="Calibri"/>
                        </a:rPr>
                        <a:t>Introduced</a:t>
                      </a:r>
                      <a:endParaRPr/>
                    </a:p>
                  </a:txBody>
                  <a:tcPr/>
                </a:tc>
              </a:tr>
              <a:tr h="120492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>
                          <a:solidFill>
                            <a:srgbClr val="000000"/>
                          </a:solidFill>
                          <a:latin typeface="Calibri"/>
                        </a:rPr>
                        <a:t>D0 00 LL HH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>
                          <a:solidFill>
                            <a:srgbClr val="000000"/>
                          </a:solidFill>
                          <a:latin typeface="Calibri"/>
                        </a:rPr>
                        <a:t>PAL HHLL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>
                          <a:solidFill>
                            <a:srgbClr val="000000"/>
                          </a:solidFill>
                          <a:latin typeface="Calibri"/>
                        </a:rPr>
                        <a:t>Load palette from[HHLL]</a:t>
                      </a:r>
                      <a:endParaRPr/>
                    </a:p>
                  </a:txBody>
                  <a:tcPr/>
                </a:tc>
                <a:tc>
                  <a:tcPr/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>
                          <a:solidFill>
                            <a:srgbClr val="000000"/>
                          </a:solidFill>
                          <a:latin typeface="Calibri"/>
                        </a:rPr>
                        <a:t>1.1</a:t>
                      </a:r>
                      <a:endParaRPr/>
                    </a:p>
                  </a:txBody>
                  <a:tcPr/>
                </a:tc>
              </a:tr>
              <a:tr h="93780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>
                          <a:solidFill>
                            <a:srgbClr val="000000"/>
                          </a:solidFill>
                          <a:latin typeface="Calibri"/>
                        </a:rPr>
                        <a:t>D1 0X 00 00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>
                          <a:solidFill>
                            <a:srgbClr val="000000"/>
                          </a:solidFill>
                          <a:latin typeface="Calibri"/>
                        </a:rPr>
                        <a:t>PAL RX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>
                          <a:solidFill>
                            <a:srgbClr val="000000"/>
                          </a:solidFill>
                          <a:latin typeface="Calibri"/>
                        </a:rPr>
                        <a:t>Load palette from[RX]</a:t>
                      </a:r>
                      <a:endParaRPr/>
                    </a:p>
                  </a:txBody>
                  <a:tcPr/>
                </a:tc>
                <a:tc>
                  <a:tcPr/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>
                          <a:solidFill>
                            <a:srgbClr val="000000"/>
                          </a:solidFill>
                          <a:latin typeface="Calibri"/>
                        </a:rPr>
                        <a:t>1.1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Picture 2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1921320" y="1632960"/>
            <a:ext cx="9549720" cy="3961440"/>
          </a:xfrm>
          <a:prstGeom prst="rect">
            <a:avLst/>
          </a:prstGeom>
          <a:ln>
            <a:noFill/>
          </a:ln>
        </p:spPr>
      </p:pic>
      <p:sp>
        <p:nvSpPr>
          <p:cNvPr id="119" name="CustomShape 1"/>
          <p:cNvSpPr/>
          <p:nvPr/>
        </p:nvSpPr>
        <p:spPr>
          <a:xfrm>
            <a:off x="4896000" y="601920"/>
            <a:ext cx="3618360" cy="10879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90000"/>
              </a:lnSpc>
            </a:pPr>
            <a:r>
              <a:rPr lang="ru-RU" sz="4400">
                <a:solidFill>
                  <a:srgbClr val="000000"/>
                </a:solidFill>
                <a:latin typeface="Calibri Light"/>
              </a:rPr>
              <a:t>Display format</a:t>
            </a:r>
            <a:endParaRPr/>
          </a:p>
        </p:txBody>
      </p:sp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CustomShape 1"/>
          <p:cNvSpPr/>
          <p:nvPr/>
        </p:nvSpPr>
        <p:spPr>
          <a:xfrm>
            <a:off x="4500360" y="420120"/>
            <a:ext cx="3375000" cy="63864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lang="ru-RU" sz="3600">
                <a:solidFill>
                  <a:srgbClr val="000000"/>
                </a:solidFill>
                <a:latin typeface="Calibri"/>
              </a:rPr>
              <a:t>State registers</a:t>
            </a:r>
            <a:endParaRPr/>
          </a:p>
        </p:txBody>
      </p:sp>
      <p:pic>
        <p:nvPicPr>
          <p:cNvPr id="121" name="Picture 2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1601280" y="1170720"/>
            <a:ext cx="9173160" cy="3961800"/>
          </a:xfrm>
          <a:prstGeom prst="rect">
            <a:avLst/>
          </a:prstGeom>
          <a:ln>
            <a:noFill/>
          </a:ln>
        </p:spPr>
      </p:pic>
      <p:graphicFrame>
        <p:nvGraphicFramePr>
          <p:cNvPr id="122" name="Table 2"/>
          <p:cNvGraphicFramePr/>
          <p:nvPr/>
        </p:nvGraphicFramePr>
        <p:xfrm>
          <a:off x="6132240" y="5245920"/>
          <a:ext cx="3961800" cy="1065960"/>
        </p:xfrm>
        <a:graphic>
          <a:graphicData uri="http://schemas.openxmlformats.org/drawingml/2006/table">
            <a:tbl>
              <a:tblPr/>
              <a:tblGrid>
                <a:gridCol w="1392120"/>
                <a:gridCol w="2570040"/>
              </a:tblGrid>
              <a:tr h="35532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</a:rPr>
                        <a:t>spriteh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</a:rPr>
                        <a:t>Unsigned byte</a:t>
                      </a:r>
                      <a:endParaRPr/>
                    </a:p>
                  </a:txBody>
                  <a:tcPr/>
                </a:tc>
              </a:tr>
              <a:tr h="35532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</a:rPr>
                        <a:t>hflip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</a:rPr>
                        <a:t>Boolean</a:t>
                      </a:r>
                      <a:endParaRPr/>
                    </a:p>
                  </a:txBody>
                  <a:tcPr/>
                </a:tc>
              </a:tr>
              <a:tr h="35532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</a:rPr>
                        <a:t>vflip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</a:rPr>
                        <a:t>Boolean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3" name="Table 3"/>
          <p:cNvGraphicFramePr/>
          <p:nvPr/>
        </p:nvGraphicFramePr>
        <p:xfrm>
          <a:off x="2474640" y="5245920"/>
          <a:ext cx="3504600" cy="1065960"/>
        </p:xfrm>
        <a:graphic>
          <a:graphicData uri="http://schemas.openxmlformats.org/drawingml/2006/table">
            <a:tbl>
              <a:tblPr/>
              <a:tblGrid>
                <a:gridCol w="1231560"/>
                <a:gridCol w="2273400"/>
              </a:tblGrid>
              <a:tr h="35532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600">
                          <a:solidFill>
                            <a:srgbClr val="000000"/>
                          </a:solidFill>
                          <a:latin typeface="Calibri"/>
                        </a:rPr>
                        <a:t>Register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600">
                          <a:solidFill>
                            <a:srgbClr val="000000"/>
                          </a:solidFill>
                          <a:latin typeface="Calibri"/>
                        </a:rPr>
                        <a:t>Type</a:t>
                      </a:r>
                      <a:endParaRPr/>
                    </a:p>
                  </a:txBody>
                  <a:tcPr/>
                </a:tc>
              </a:tr>
              <a:tr h="35532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</a:rPr>
                        <a:t>bg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</a:rPr>
                        <a:t>Nibble</a:t>
                      </a:r>
                      <a:endParaRPr/>
                    </a:p>
                  </a:txBody>
                  <a:tcPr/>
                </a:tc>
              </a:tr>
              <a:tr h="35532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</a:rPr>
                        <a:t>spritew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</a:rPr>
                        <a:t>Unsigned byte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</p:spTree>
  </p:cSld>
  <p:timing>
    <p:tnLst>
      <p:par>
        <p:cTn id="15" dur="indefinite" restart="never" nodeType="tmRoot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ustomShape 1"/>
          <p:cNvSpPr/>
          <p:nvPr/>
        </p:nvSpPr>
        <p:spPr>
          <a:xfrm>
            <a:off x="1245240" y="621720"/>
            <a:ext cx="4802760" cy="11865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ru-RU" sz="3600">
                <a:solidFill>
                  <a:srgbClr val="000000"/>
                </a:solidFill>
                <a:latin typeface="Calibri"/>
              </a:rPr>
              <a:t>Min Sprite:</a:t>
            </a:r>
            <a:endParaRPr/>
          </a:p>
        </p:txBody>
      </p:sp>
      <p:sp>
        <p:nvSpPr>
          <p:cNvPr id="125" name="CustomShape 2"/>
          <p:cNvSpPr/>
          <p:nvPr/>
        </p:nvSpPr>
        <p:spPr>
          <a:xfrm>
            <a:off x="1233720" y="2348280"/>
            <a:ext cx="7886160" cy="13248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90000"/>
              </a:lnSpc>
            </a:pPr>
            <a:r>
              <a:rPr b="1" lang="ru-RU" sz="3600">
                <a:solidFill>
                  <a:srgbClr val="000000"/>
                </a:solidFill>
                <a:latin typeface="Calibri"/>
              </a:rPr>
              <a:t>Example:</a:t>
            </a:r>
            <a:endParaRPr/>
          </a:p>
        </p:txBody>
      </p:sp>
      <p:pic>
        <p:nvPicPr>
          <p:cNvPr id="126" name="Picture 3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3772440" y="2364840"/>
            <a:ext cx="4100040" cy="3947400"/>
          </a:xfrm>
          <a:prstGeom prst="rect">
            <a:avLst/>
          </a:prstGeom>
          <a:ln>
            <a:noFill/>
          </a:ln>
        </p:spPr>
      </p:pic>
      <p:sp>
        <p:nvSpPr>
          <p:cNvPr id="127" name="CustomShape 3"/>
          <p:cNvSpPr/>
          <p:nvPr/>
        </p:nvSpPr>
        <p:spPr>
          <a:xfrm>
            <a:off x="7881120" y="2576160"/>
            <a:ext cx="1280880" cy="63864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lang="ru-RU">
                <a:solidFill>
                  <a:srgbClr val="000000"/>
                </a:solidFill>
                <a:latin typeface="Calibri"/>
              </a:rPr>
              <a:t>0xF – White</a:t>
            </a:r>
            <a:endParaRPr/>
          </a:p>
          <a:p>
            <a:pPr>
              <a:lnSpc>
                <a:spcPct val="100000"/>
              </a:lnSpc>
            </a:pPr>
            <a:r>
              <a:rPr lang="ru-RU">
                <a:solidFill>
                  <a:srgbClr val="000000"/>
                </a:solidFill>
                <a:latin typeface="Calibri"/>
              </a:rPr>
              <a:t>0x1 - Black</a:t>
            </a:r>
            <a:endParaRPr/>
          </a:p>
        </p:txBody>
      </p:sp>
      <p:pic>
        <p:nvPicPr>
          <p:cNvPr id="128" name="Picture 6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1245240" y="1369080"/>
            <a:ext cx="2909520" cy="87732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7" dur="indefinite" restart="never" nodeType="tmRoot">
          <p:childTnLst>
            <p:seq>
              <p:cTn id="1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