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6" r:id="rId10"/>
    <p:sldId id="274" r:id="rId11"/>
    <p:sldId id="275" r:id="rId12"/>
    <p:sldId id="266" r:id="rId13"/>
    <p:sldId id="277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CAFA08-D253-43D9-BE9D-2F70DB3638ED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76"/>
            <p14:sldId id="274"/>
            <p14:sldId id="275"/>
            <p14:sldId id="266"/>
            <p14:sldId id="277"/>
            <p14:sldId id="267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57A6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5405" autoAdjust="0"/>
  </p:normalViewPr>
  <p:slideViewPr>
    <p:cSldViewPr snapToGrid="0">
      <p:cViewPr varScale="1">
        <p:scale>
          <a:sx n="88" d="100"/>
          <a:sy n="88" d="100"/>
        </p:scale>
        <p:origin x="15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D777-7388-4847-9D6D-9C7370A675A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A0E2E-9BA4-40E4-9801-B94CAD566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7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73F32-53BE-4E4B-92B3-9E8697EF587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07378-4CE6-4E34-A9E2-AAD0F548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1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7378-4CE6-4E34-A9E2-AAD0F548A4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3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7378-4CE6-4E34-A9E2-AAD0F548A4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329D8D-E7E9-4A39-A570-847F7CE219FB}" type="datetime1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3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C47B-4161-41A5-BF80-E73C37BB6187}" type="datetime1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5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E6B688-A21B-4275-B2CD-F8DAFCE12DC1}" type="datetime1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ED0167-8259-47A3-9979-E16366F3B35B}" type="datetime1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1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C1F7-DBB6-4A4B-9F66-036F021C2705}" type="datetime1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7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AD8F8E-9985-4E2B-BBC2-14D4D018F372}" type="datetime1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6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B34589-43C4-40D2-9FE7-57B42B5E1A95}" type="datetime1">
              <a:rPr lang="ru-RU" smtClean="0"/>
              <a:t>16.10.2015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3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D22E69-CD0F-42B7-92EA-21D04A8A41C1}" type="datetime1">
              <a:rPr lang="ru-RU" smtClean="0"/>
              <a:t>16.10.2015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0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A46438-A0E3-42E4-B507-FB0A2D11EFBB}" type="datetime1">
              <a:rPr lang="ru-RU" smtClean="0"/>
              <a:t>16.10.2015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1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0DB2D2-A9BA-462E-B30C-93528631EA37}" type="datetime1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2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3C7E2B-1B66-4D66-A9A4-D8DAE7CFDD51}" type="datetime1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1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6229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Курс «Программное моделирование вычислительных систем»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0100" y="6356351"/>
            <a:ext cx="86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756EB-6858-4480-9D63-BA7F0DDABB9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68" y="6030776"/>
            <a:ext cx="1000763" cy="6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5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imchenko.sk@g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5" y="751427"/>
            <a:ext cx="8896350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Sound and Timer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65785" y="3567025"/>
            <a:ext cx="58379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3200" dirty="0" err="1" smtClean="0"/>
              <a:t>Конычев</a:t>
            </a:r>
            <a:r>
              <a:rPr lang="ru-RU" sz="3200" dirty="0" smtClean="0"/>
              <a:t> Валерий</a:t>
            </a:r>
            <a:endParaRPr lang="ru-RU" sz="3200" dirty="0"/>
          </a:p>
          <a:p>
            <a:pPr lvl="0" algn="r"/>
            <a:r>
              <a:rPr lang="en-US" sz="3200" dirty="0" smtClean="0">
                <a:hlinkClick r:id="rId3"/>
              </a:rPr>
              <a:t>valerakonychev@gmail.com</a:t>
            </a:r>
          </a:p>
          <a:p>
            <a:pPr lvl="0" algn="r"/>
            <a:endParaRPr lang="en-US" sz="3200" dirty="0">
              <a:hlinkClick r:id="rId3"/>
            </a:endParaRPr>
          </a:p>
          <a:p>
            <a:pPr algn="r"/>
            <a:r>
              <a:rPr lang="ru-RU" dirty="0" smtClean="0"/>
              <a:t>1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ru-RU" dirty="0"/>
              <a:t>октября 2014 г.</a:t>
            </a:r>
          </a:p>
          <a:p>
            <a:pPr lvl="0" algn="r"/>
            <a:endParaRPr lang="ru-RU" sz="3200" dirty="0">
              <a:hlinkClick r:id="rId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12" y="6334125"/>
            <a:ext cx="288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Лаборатория МФТИ-Интел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9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26" y="69291"/>
            <a:ext cx="7886700" cy="889934"/>
          </a:xfrm>
        </p:spPr>
        <p:txBody>
          <a:bodyPr/>
          <a:lstStyle/>
          <a:p>
            <a:r>
              <a:rPr lang="en-US" b="1" dirty="0" smtClean="0"/>
              <a:t>Memory mapping</a:t>
            </a:r>
            <a:endParaRPr lang="ru-RU" b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0"/>
          <a:stretch/>
        </p:blipFill>
        <p:spPr>
          <a:xfrm>
            <a:off x="4827494" y="959225"/>
            <a:ext cx="4204447" cy="4519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9718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516031" y="3383979"/>
            <a:ext cx="4486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Opcode — код операции, </a:t>
            </a:r>
            <a:endParaRPr lang="en-US" dirty="0"/>
          </a:p>
          <a:p>
            <a:r>
              <a:rPr lang="ru-RU" dirty="0"/>
              <a:t>Length — полная длина последующей</a:t>
            </a:r>
            <a:r>
              <a:rPr lang="en-US" dirty="0"/>
              <a:t>  </a:t>
            </a:r>
            <a:r>
              <a:rPr lang="ru-RU" dirty="0"/>
              <a:t>команды в словах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31" y="1741941"/>
            <a:ext cx="2916857" cy="9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11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28851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709647" y="6436659"/>
            <a:ext cx="305321" cy="284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32080"/>
              </p:ext>
            </p:extLst>
          </p:nvPr>
        </p:nvGraphicFramePr>
        <p:xfrm>
          <a:off x="1103180" y="2577595"/>
          <a:ext cx="6822141" cy="276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047"/>
                <a:gridCol w="2274047"/>
                <a:gridCol w="2274047"/>
              </a:tblGrid>
              <a:tr h="447510">
                <a:tc>
                  <a:txBody>
                    <a:bodyPr/>
                    <a:lstStyle/>
                    <a:p>
                      <a:r>
                        <a:rPr lang="ru-RU" dirty="0" smtClean="0"/>
                        <a:t>Упр.</a:t>
                      </a:r>
                      <a:r>
                        <a:rPr lang="ru-RU" baseline="0" dirty="0" smtClean="0"/>
                        <a:t> слово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Аргументы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</a:tr>
              <a:tr h="77241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0,</a:t>
                      </a:r>
                      <a:r>
                        <a:rPr lang="ru-RU" sz="2800" baseline="0" dirty="0" smtClean="0"/>
                        <a:t> 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TONE HHLL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Инстр.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aseline="0" dirty="0" smtClean="0"/>
                        <a:t>SND0…SND3, SNP</a:t>
                      </a:r>
                      <a:endParaRPr lang="ru-RU" sz="2800" dirty="0"/>
                    </a:p>
                  </a:txBody>
                  <a:tcPr/>
                </a:tc>
              </a:tr>
              <a:tr h="44751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1, 2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ADVT SR00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Инструкция </a:t>
                      </a:r>
                      <a:r>
                        <a:rPr lang="en-US" sz="2800" dirty="0" smtClean="0"/>
                        <a:t>SNG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34" y="292281"/>
            <a:ext cx="5961589" cy="19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1" y="23877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2. Timer</a:t>
            </a:r>
            <a:endParaRPr lang="ru-RU" sz="5400" b="1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0" t="28824" r="23879" b="22026"/>
          <a:stretch/>
        </p:blipFill>
        <p:spPr>
          <a:xfrm>
            <a:off x="1757082" y="1121116"/>
            <a:ext cx="5719483" cy="327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35272" r="17843" b="32484"/>
          <a:stretch/>
        </p:blipFill>
        <p:spPr>
          <a:xfrm>
            <a:off x="1757082" y="4392706"/>
            <a:ext cx="5951939" cy="1658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83506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8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5" t="42101" r="30067" b="31940"/>
          <a:stretch/>
        </p:blipFill>
        <p:spPr>
          <a:xfrm>
            <a:off x="1543677" y="2469590"/>
            <a:ext cx="5094935" cy="1882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35085" y="2744979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16667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8612" y="3226218"/>
            <a:ext cx="190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#VBLANK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904" y="627525"/>
            <a:ext cx="709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j-lt"/>
              </a:rPr>
              <a:t>Наша модель таймера</a:t>
            </a:r>
            <a:endParaRPr lang="ru-RU" sz="5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4314" y="3959986"/>
            <a:ext cx="127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MHz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83506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/>
              <a:t>2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781365" y="6445624"/>
            <a:ext cx="233603" cy="275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30942" y="385482"/>
            <a:ext cx="7261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+mj-lt"/>
              </a:rPr>
              <a:t>Зачем таймер??</a:t>
            </a:r>
            <a:endParaRPr lang="ru-RU" sz="48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19" y="1805198"/>
            <a:ext cx="6713535" cy="3932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83506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/>
              <a:t>3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2124636" y="2474260"/>
            <a:ext cx="15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#VBLANK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7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70648" y="494402"/>
            <a:ext cx="7772400" cy="116120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Инструкция</a:t>
            </a:r>
            <a:r>
              <a:rPr lang="ru-RU" sz="4400" dirty="0" smtClean="0"/>
              <a:t> </a:t>
            </a:r>
            <a:r>
              <a:rPr lang="en-US" sz="4400" b="1" dirty="0" smtClean="0">
                <a:solidFill>
                  <a:srgbClr val="92D050"/>
                </a:solidFill>
              </a:rPr>
              <a:t>VBLANK</a:t>
            </a:r>
            <a:r>
              <a:rPr lang="en-US" sz="4400" dirty="0" smtClean="0"/>
              <a:t> –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100" dirty="0" smtClean="0"/>
              <a:t>отвечает за синхронизацию ЦПУ и выводов видеокарты</a:t>
            </a:r>
            <a:endParaRPr lang="ru-RU" sz="3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19" y="3286115"/>
            <a:ext cx="1736912" cy="1736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2916" y="1691097"/>
            <a:ext cx="9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VBLANK</a:t>
            </a:r>
            <a:endParaRPr lang="ru-RU" dirty="0"/>
          </a:p>
        </p:txBody>
      </p:sp>
      <p:sp>
        <p:nvSpPr>
          <p:cNvPr id="11" name="Down Arrow 10"/>
          <p:cNvSpPr/>
          <p:nvPr/>
        </p:nvSpPr>
        <p:spPr>
          <a:xfrm>
            <a:off x="2411504" y="2095915"/>
            <a:ext cx="251011" cy="82153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ight Arrow 11"/>
          <p:cNvSpPr/>
          <p:nvPr/>
        </p:nvSpPr>
        <p:spPr>
          <a:xfrm>
            <a:off x="3845859" y="4062356"/>
            <a:ext cx="1524000" cy="3496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58702" y="1683153"/>
            <a:ext cx="153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#VBLANK</a:t>
            </a:r>
            <a:endParaRPr lang="ru-RU" dirty="0"/>
          </a:p>
        </p:txBody>
      </p:sp>
      <p:sp>
        <p:nvSpPr>
          <p:cNvPr id="14" name="Down Arrow 13"/>
          <p:cNvSpPr/>
          <p:nvPr/>
        </p:nvSpPr>
        <p:spPr>
          <a:xfrm>
            <a:off x="6257365" y="2100100"/>
            <a:ext cx="270621" cy="821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845859" y="3614121"/>
            <a:ext cx="1452282" cy="3050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54" y="3279952"/>
            <a:ext cx="2628900" cy="17430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83506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/>
              <a:t>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97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4071" y="1308848"/>
            <a:ext cx="8023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362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Chip16</a:t>
            </a:r>
            <a:endParaRPr lang="ru-RU" b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73443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94" y="1690689"/>
            <a:ext cx="6338047" cy="4028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1036" y="6373443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37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1. Sound</a:t>
            </a:r>
            <a:endParaRPr lang="ru-R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91082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74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1650" y="221281"/>
            <a:ext cx="531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+mj-lt"/>
              </a:rPr>
              <a:t>Режимы</a:t>
            </a:r>
            <a:endParaRPr lang="ru-RU" sz="6000" b="1" dirty="0">
              <a:latin typeface="+mj-l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560018" y="1534217"/>
            <a:ext cx="636494" cy="1228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Down Arrow 9"/>
          <p:cNvSpPr/>
          <p:nvPr/>
        </p:nvSpPr>
        <p:spPr>
          <a:xfrm>
            <a:off x="4299916" y="1534218"/>
            <a:ext cx="609600" cy="1207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own Arrow 11"/>
          <p:cNvSpPr/>
          <p:nvPr/>
        </p:nvSpPr>
        <p:spPr>
          <a:xfrm>
            <a:off x="7012921" y="1579040"/>
            <a:ext cx="609600" cy="1138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2402" y="3043097"/>
            <a:ext cx="2831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Режим,при  котором не происходит генерации звука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48" y="4114789"/>
            <a:ext cx="1274204" cy="14971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5359" y="3038164"/>
            <a:ext cx="1832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Режим, когда мы можем генерировать звук, определенной частоты и длительности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07803" y="3053090"/>
            <a:ext cx="1819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Режим, в котором можно управлять формой сигнала и огибающей</a:t>
            </a:r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58" y="4574814"/>
            <a:ext cx="1465730" cy="14657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12921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13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Выключенный режим и генерации простейшего сигнала</a:t>
            </a:r>
            <a:endParaRPr lang="en-US" b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992630"/>
            <a:ext cx="37920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Регистр </a:t>
            </a:r>
            <a:r>
              <a:rPr lang="en-US" sz="3600" dirty="0" smtClean="0">
                <a:solidFill>
                  <a:srgbClr val="FF0000"/>
                </a:solidFill>
              </a:rPr>
              <a:t>tone </a:t>
            </a:r>
            <a:r>
              <a:rPr lang="en-US" sz="3600" dirty="0" smtClean="0"/>
              <a:t>:</a:t>
            </a:r>
            <a:endParaRPr lang="ru-RU" sz="3600" dirty="0" smtClean="0"/>
          </a:p>
          <a:p>
            <a:r>
              <a:rPr lang="ru-RU" sz="2800" dirty="0" smtClean="0"/>
              <a:t>Определяет частоту генерируемого сигнала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0 – </a:t>
            </a:r>
            <a:r>
              <a:rPr lang="ru-RU" sz="3600" dirty="0" smtClean="0"/>
              <a:t>звук выкл.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/>
              <a:t>500</a:t>
            </a:r>
            <a:r>
              <a:rPr lang="en-US" sz="3600" dirty="0" smtClean="0"/>
              <a:t>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1000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1500 Hz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92630"/>
            <a:ext cx="439270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Регистр </a:t>
            </a:r>
            <a:r>
              <a:rPr lang="en-US" sz="4000" dirty="0" smtClean="0">
                <a:solidFill>
                  <a:srgbClr val="FF0000"/>
                </a:solidFill>
              </a:rPr>
              <a:t>limit</a:t>
            </a:r>
            <a:r>
              <a:rPr lang="en-US" sz="3600" dirty="0" smtClean="0"/>
              <a:t> :</a:t>
            </a:r>
          </a:p>
          <a:p>
            <a:r>
              <a:rPr lang="ru-RU" sz="2800" dirty="0" smtClean="0"/>
              <a:t>Определяет длительность звучания сигнала в миллисекундах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019365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11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Режим управления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формой</a:t>
            </a:r>
            <a:r>
              <a:rPr lang="ru-RU" sz="4800" b="1" dirty="0" smtClean="0"/>
              <a:t> сигнала</a:t>
            </a:r>
            <a:endParaRPr lang="ru-RU" sz="4800" b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3073" y="3110753"/>
            <a:ext cx="2751045" cy="2515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7" b="14438"/>
          <a:stretch/>
        </p:blipFill>
        <p:spPr>
          <a:xfrm>
            <a:off x="628650" y="1694329"/>
            <a:ext cx="3624219" cy="1259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1"/>
          <a:stretch/>
        </p:blipFill>
        <p:spPr>
          <a:xfrm>
            <a:off x="4751854" y="1614770"/>
            <a:ext cx="3028950" cy="13393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11495" r="9300" b="11124"/>
          <a:stretch/>
        </p:blipFill>
        <p:spPr>
          <a:xfrm>
            <a:off x="4858311" y="3562538"/>
            <a:ext cx="3066489" cy="21481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07522" y="1255011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TRIANGLE</a:t>
            </a:r>
            <a:endParaRPr lang="ru-RU" dirty="0"/>
          </a:p>
        </p:txBody>
      </p:sp>
      <p:sp>
        <p:nvSpPr>
          <p:cNvPr id="17" name="Rectangle 16"/>
          <p:cNvSpPr/>
          <p:nvPr/>
        </p:nvSpPr>
        <p:spPr>
          <a:xfrm>
            <a:off x="1775063" y="3230469"/>
            <a:ext cx="1331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SAWTOOTH </a:t>
            </a:r>
            <a:endParaRPr lang="ru-RU" dirty="0"/>
          </a:p>
        </p:txBody>
      </p:sp>
      <p:sp>
        <p:nvSpPr>
          <p:cNvPr id="18" name="Rectangle 17"/>
          <p:cNvSpPr/>
          <p:nvPr/>
        </p:nvSpPr>
        <p:spPr>
          <a:xfrm>
            <a:off x="2018251" y="1245438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PULSE</a:t>
            </a:r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6010681" y="3230469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NOISE</a:t>
            </a:r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577175" y="5806607"/>
            <a:ext cx="8349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http://music.tutsplus.com/tutorials/an-introduction-to-adsr--audio-11150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68" y="3944982"/>
            <a:ext cx="3028950" cy="8707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09012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88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542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Управление огибающей сигнала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596" y="1246094"/>
            <a:ext cx="4180353" cy="50205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Операнды инструкции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SNG AD VTSR</a:t>
            </a:r>
            <a:r>
              <a:rPr lang="ru-RU" dirty="0" smtClean="0">
                <a:latin typeface="+mj-lt"/>
              </a:rPr>
              <a:t>:</a:t>
            </a:r>
          </a:p>
          <a:p>
            <a:r>
              <a:rPr lang="en-US" dirty="0">
                <a:latin typeface="+mj-lt"/>
              </a:rPr>
              <a:t>A - attack, </a:t>
            </a:r>
            <a:r>
              <a:rPr lang="ru-RU" dirty="0">
                <a:latin typeface="+mj-lt"/>
              </a:rPr>
              <a:t>длительность 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D </a:t>
            </a:r>
            <a:r>
              <a:rPr lang="en-US" dirty="0">
                <a:latin typeface="+mj-lt"/>
              </a:rPr>
              <a:t>- decay, </a:t>
            </a:r>
            <a:r>
              <a:rPr lang="ru-RU" dirty="0">
                <a:latin typeface="+mj-lt"/>
              </a:rPr>
              <a:t>длительность.</a:t>
            </a:r>
          </a:p>
          <a:p>
            <a:r>
              <a:rPr lang="en-US" dirty="0">
                <a:latin typeface="+mj-lt"/>
              </a:rPr>
              <a:t>V - volume, </a:t>
            </a:r>
            <a:r>
              <a:rPr lang="ru-RU" dirty="0">
                <a:latin typeface="+mj-lt"/>
              </a:rPr>
              <a:t>макс. значение при атаке.</a:t>
            </a:r>
          </a:p>
          <a:p>
            <a:r>
              <a:rPr lang="en-US" dirty="0">
                <a:latin typeface="+mj-lt"/>
              </a:rPr>
              <a:t>T </a:t>
            </a:r>
            <a:r>
              <a:rPr lang="en-US" dirty="0" smtClean="0">
                <a:latin typeface="+mj-lt"/>
              </a:rPr>
              <a:t>– type</a:t>
            </a:r>
            <a:r>
              <a:rPr lang="ru-RU" dirty="0" smtClean="0">
                <a:latin typeface="+mj-lt"/>
              </a:rPr>
              <a:t>,форма </a:t>
            </a:r>
            <a:r>
              <a:rPr lang="ru-RU" dirty="0">
                <a:latin typeface="+mj-lt"/>
              </a:rPr>
              <a:t>модулируемого сигнала: </a:t>
            </a:r>
            <a:r>
              <a:rPr lang="en-US" dirty="0" smtClean="0"/>
              <a:t>PULSE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= 0</a:t>
            </a:r>
            <a:r>
              <a:rPr lang="en-US">
                <a:latin typeface="+mj-lt"/>
              </a:rPr>
              <a:t>, </a:t>
            </a:r>
            <a:r>
              <a:rPr lang="en-US" smtClean="0"/>
              <a:t>TRIANGLE</a:t>
            </a:r>
            <a:r>
              <a:rPr lang="en-US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= 1</a:t>
            </a:r>
            <a:r>
              <a:rPr lang="en-US">
                <a:latin typeface="+mj-lt"/>
              </a:rPr>
              <a:t>, </a:t>
            </a:r>
            <a:r>
              <a:rPr lang="en-US"/>
              <a:t>SAWTOOTH </a:t>
            </a:r>
            <a:r>
              <a:rPr lang="en-US" smtClean="0">
                <a:latin typeface="+mj-lt"/>
              </a:rPr>
              <a:t>= </a:t>
            </a:r>
            <a:r>
              <a:rPr lang="en-US" dirty="0">
                <a:latin typeface="+mj-lt"/>
              </a:rPr>
              <a:t>2, NOISE = 3.</a:t>
            </a:r>
          </a:p>
          <a:p>
            <a:r>
              <a:rPr lang="en-US" dirty="0">
                <a:latin typeface="+mj-lt"/>
              </a:rPr>
              <a:t>S - sustain, </a:t>
            </a:r>
            <a:r>
              <a:rPr lang="ru-RU" dirty="0">
                <a:latin typeface="+mj-lt"/>
              </a:rPr>
              <a:t>громкость.</a:t>
            </a:r>
          </a:p>
          <a:p>
            <a:r>
              <a:rPr lang="en-US" dirty="0">
                <a:latin typeface="+mj-lt"/>
              </a:rPr>
              <a:t>R - release, </a:t>
            </a:r>
            <a:r>
              <a:rPr lang="ru-RU" dirty="0">
                <a:latin typeface="+mj-lt"/>
              </a:rPr>
              <a:t>длительность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pic>
        <p:nvPicPr>
          <p:cNvPr id="5" name="Picture 2" descr="Attack, Release, Decay etc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b="-1765"/>
          <a:stretch/>
        </p:blipFill>
        <p:spPr bwMode="auto">
          <a:xfrm>
            <a:off x="358590" y="2070199"/>
            <a:ext cx="3546102" cy="31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0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537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754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Как моделировать?</a:t>
            </a:r>
            <a:endParaRPr lang="ru-RU" b="1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229350" cy="365125"/>
          </a:xfrm>
        </p:spPr>
        <p:txBody>
          <a:bodyPr/>
          <a:lstStyle/>
          <a:p>
            <a:r>
              <a:rPr lang="ru-RU" dirty="0" smtClean="0"/>
              <a:t>Курс «Программное моделирование вычислительных систем»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4" t="53942"/>
          <a:stretch/>
        </p:blipFill>
        <p:spPr>
          <a:xfrm>
            <a:off x="1767753" y="1087389"/>
            <a:ext cx="5153535" cy="1853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8095" y="965475"/>
            <a:ext cx="153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mute_sound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835" y="3062337"/>
            <a:ext cx="87585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mute_sound</a:t>
            </a:r>
            <a:r>
              <a:rPr lang="en-US" sz="2400" dirty="0" smtClean="0"/>
              <a:t> – </a:t>
            </a:r>
            <a:r>
              <a:rPr lang="ru-RU" sz="2400" dirty="0" smtClean="0"/>
              <a:t>событие, которое генерирует выключение звука</a:t>
            </a:r>
          </a:p>
          <a:p>
            <a:endParaRPr lang="ru-RU" sz="2400" dirty="0" smtClean="0"/>
          </a:p>
          <a:p>
            <a:r>
              <a:rPr lang="en-US" sz="2400" dirty="0" smtClean="0"/>
              <a:t>If (</a:t>
            </a:r>
            <a:r>
              <a:rPr lang="ru-RU" sz="2400" dirty="0" smtClean="0">
                <a:solidFill>
                  <a:srgbClr val="FF0000"/>
                </a:solidFill>
              </a:rPr>
              <a:t>tone</a:t>
            </a:r>
            <a:r>
              <a:rPr lang="ru-RU" sz="2400" dirty="0" smtClean="0"/>
              <a:t> </a:t>
            </a:r>
            <a:r>
              <a:rPr lang="en-US" sz="2400" dirty="0" smtClean="0"/>
              <a:t>!= 0) and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limit</a:t>
            </a:r>
            <a:r>
              <a:rPr lang="ru-RU" sz="2400" dirty="0" smtClean="0"/>
              <a:t> </a:t>
            </a:r>
            <a:r>
              <a:rPr lang="en-US" sz="2400" dirty="0" smtClean="0"/>
              <a:t>!= 0)</a:t>
            </a:r>
          </a:p>
          <a:p>
            <a:r>
              <a:rPr lang="en-US" sz="2400" dirty="0" smtClean="0"/>
              <a:t>{</a:t>
            </a:r>
          </a:p>
          <a:p>
            <a:r>
              <a:rPr lang="en-US" sz="2400" dirty="0"/>
              <a:t>	</a:t>
            </a:r>
            <a:r>
              <a:rPr lang="ru-RU" sz="2400" dirty="0" smtClean="0"/>
              <a:t> </a:t>
            </a:r>
            <a:r>
              <a:rPr lang="en-US" sz="2400" dirty="0" err="1" smtClean="0"/>
              <a:t>generate_sound</a:t>
            </a:r>
            <a:r>
              <a:rPr lang="en-US" sz="2400" dirty="0" smtClean="0"/>
              <a:t>();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ru-RU" sz="2400" dirty="0" smtClean="0"/>
              <a:t> </a:t>
            </a:r>
            <a:r>
              <a:rPr lang="en-US" sz="2400" dirty="0" err="1" smtClean="0"/>
              <a:t>plan_mute_sound</a:t>
            </a:r>
            <a:r>
              <a:rPr lang="en-US" sz="2400" dirty="0" smtClean="0"/>
              <a:t>();</a:t>
            </a:r>
            <a:endParaRPr lang="en-US" sz="2400" dirty="0" smtClean="0"/>
          </a:p>
          <a:p>
            <a:r>
              <a:rPr lang="en-US" sz="2400" dirty="0" smtClean="0"/>
              <a:t>}</a:t>
            </a:r>
          </a:p>
          <a:p>
            <a:r>
              <a:rPr lang="en-US" sz="2400" dirty="0" err="1" smtClean="0">
                <a:solidFill>
                  <a:srgbClr val="00B050"/>
                </a:solidFill>
              </a:rPr>
              <a:t>end_attack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>
                <a:solidFill>
                  <a:srgbClr val="00B050"/>
                </a:solidFill>
              </a:rPr>
              <a:t>end_decay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>
                <a:solidFill>
                  <a:srgbClr val="00B050"/>
                </a:solidFill>
              </a:rPr>
              <a:t>end_sustain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end_release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–</a:t>
            </a:r>
            <a:r>
              <a:rPr lang="ru-RU" sz="2400" dirty="0" smtClean="0"/>
              <a:t> используются </a:t>
            </a:r>
            <a:r>
              <a:rPr lang="en-US" sz="2400" dirty="0" smtClean="0"/>
              <a:t> </a:t>
            </a:r>
            <a:r>
              <a:rPr lang="ru-RU" sz="2400" dirty="0" smtClean="0"/>
              <a:t>для модулирования разных фаз генерации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645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Курс «Программное моделирование вычислительных систем»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56EB-6858-4480-9D63-BA7F0DDABB99}" type="slidenum">
              <a:rPr lang="ru-RU" smtClean="0"/>
              <a:t>9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8" y="1369174"/>
            <a:ext cx="7702854" cy="451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635635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6847" y="394447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+mj-lt"/>
              </a:rPr>
              <a:t>Общение ЦПУ с звуковой картой</a:t>
            </a:r>
            <a:endParaRPr lang="ru-RU" sz="4400" b="1" dirty="0">
              <a:latin typeface="+mj-lt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593977" y="2339788"/>
            <a:ext cx="475129" cy="18825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ight Arrow 13"/>
          <p:cNvSpPr/>
          <p:nvPr/>
        </p:nvSpPr>
        <p:spPr>
          <a:xfrm>
            <a:off x="5773010" y="2335581"/>
            <a:ext cx="592192" cy="1924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Left Arrow 14"/>
          <p:cNvSpPr/>
          <p:nvPr/>
        </p:nvSpPr>
        <p:spPr>
          <a:xfrm>
            <a:off x="5593976" y="4661648"/>
            <a:ext cx="699248" cy="17929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7275</TotalTime>
  <Words>379</Words>
  <Application>Microsoft Office PowerPoint</Application>
  <PresentationFormat>On-screen Show (4:3)</PresentationFormat>
  <Paragraphs>104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Sound and Timer</vt:lpstr>
      <vt:lpstr>Chip16</vt:lpstr>
      <vt:lpstr>1. Sound</vt:lpstr>
      <vt:lpstr> </vt:lpstr>
      <vt:lpstr>Выключенный режим и генерации простейшего сигнала</vt:lpstr>
      <vt:lpstr>Режим управления формой сигнала</vt:lpstr>
      <vt:lpstr>Управление огибающей сигнала</vt:lpstr>
      <vt:lpstr>Как моделировать?</vt:lpstr>
      <vt:lpstr>PowerPoint Presentation</vt:lpstr>
      <vt:lpstr>Memory mapping</vt:lpstr>
      <vt:lpstr>PowerPoint Presentation</vt:lpstr>
      <vt:lpstr>2. Timer</vt:lpstr>
      <vt:lpstr>PowerPoint Presentation</vt:lpstr>
      <vt:lpstr>PowerPoint Presentation</vt:lpstr>
      <vt:lpstr>Инструкция VBLANK –  отвечает за синхронизацию ЦПУ и выводов видеокарты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работы с распределенной системой контроля версий Git</dc:title>
  <dc:creator>marina.shimchenko@intel.com</dc:creator>
  <cp:lastModifiedBy>Konychev, Valery</cp:lastModifiedBy>
  <cp:revision>131</cp:revision>
  <dcterms:created xsi:type="dcterms:W3CDTF">2014-09-15T16:09:28Z</dcterms:created>
  <dcterms:modified xsi:type="dcterms:W3CDTF">2015-10-16T15:03:03Z</dcterms:modified>
</cp:coreProperties>
</file>