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3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CCAFA08-D253-43D9-BE9D-2F70DB3638ED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4"/>
            <p14:sldId id="275"/>
            <p14:sldId id="27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F57A6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3" autoAdjust="0"/>
    <p:restoredTop sz="94660"/>
  </p:normalViewPr>
  <p:slideViewPr>
    <p:cSldViewPr snapToGrid="0">
      <p:cViewPr varScale="1">
        <p:scale>
          <a:sx n="97" d="100"/>
          <a:sy n="97" d="100"/>
        </p:scale>
        <p:origin x="10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873F32-53BE-4E4B-92B3-9E8697EF5870}" type="datetimeFigureOut">
              <a:rPr lang="ru-RU" smtClean="0"/>
              <a:t>18.09.2015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307378-4CE6-4E34-A9E2-AAD0F548A4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6318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307378-4CE6-4E34-A9E2-AAD0F548A45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69386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307378-4CE6-4E34-A9E2-AAD0F548A45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7944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5329D8D-E7E9-4A39-A570-847F7CE219FB}" type="datetime1">
              <a:rPr lang="ru-RU" smtClean="0"/>
              <a:t>18.09.2015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Курс «Программное моделирование вычислительных систем»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756EB-6858-4480-9D63-BA7F0DDAB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938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2D7C47B-4161-41A5-BF80-E73C37BB6187}" type="datetime1">
              <a:rPr lang="ru-RU" smtClean="0"/>
              <a:t>18.09.2015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Курс «Программное моделирование вычислительных систем»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756EB-6858-4480-9D63-BA7F0DDAB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958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8E6B688-A21B-4275-B2CD-F8DAFCE12DC1}" type="datetime1">
              <a:rPr lang="ru-RU" smtClean="0"/>
              <a:t>18.09.2015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Курс «Программное моделирование вычислительных систем»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756EB-6858-4480-9D63-BA7F0DDAB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11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CED0167-8259-47A3-9979-E16366F3B35B}" type="datetime1">
              <a:rPr lang="ru-RU" smtClean="0"/>
              <a:t>18.09.2015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Курс «Программное моделирование вычислительных систем»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756EB-6858-4480-9D63-BA7F0DDAB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318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C8C1F7-DBB6-4A4B-9F66-036F021C2705}" type="datetime1">
              <a:rPr lang="ru-RU" smtClean="0"/>
              <a:t>18.09.2015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Курс «Программное моделирование вычислительных систем»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756EB-6858-4480-9D63-BA7F0DDAB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974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3AD8F8E-9985-4E2B-BBC2-14D4D018F372}" type="datetime1">
              <a:rPr lang="ru-RU" smtClean="0"/>
              <a:t>18.09.2015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Курс «Программное моделирование вычислительных систем»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756EB-6858-4480-9D63-BA7F0DDAB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9063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1B34589-43C4-40D2-9FE7-57B42B5E1A95}" type="datetime1">
              <a:rPr lang="ru-RU" smtClean="0"/>
              <a:t>18.09.2015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Курс «Программное моделирование вычислительных систем»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756EB-6858-4480-9D63-BA7F0DDAB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6836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FD22E69-CD0F-42B7-92EA-21D04A8A41C1}" type="datetime1">
              <a:rPr lang="ru-RU" smtClean="0"/>
              <a:t>18.09.2015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Курс «Программное моделирование вычислительных систем»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756EB-6858-4480-9D63-BA7F0DDAB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201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1A46438-A0E3-42E4-B507-FB0A2D11EFBB}" type="datetime1">
              <a:rPr lang="ru-RU" smtClean="0"/>
              <a:t>18.09.2015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Курс «Программное моделирование вычислительных систем»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756EB-6858-4480-9D63-BA7F0DDAB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5010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F0DB2D2-A9BA-462E-B30C-93528631EA37}" type="datetime1">
              <a:rPr lang="ru-RU" smtClean="0"/>
              <a:t>18.09.2015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Курс «Программное моделирование вычислительных систем»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756EB-6858-4480-9D63-BA7F0DDAB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026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D3C7E2B-1B66-4D66-A9A4-D8DAE7CFDD51}" type="datetime1">
              <a:rPr lang="ru-RU" smtClean="0"/>
              <a:t>18.09.2015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Курс «Программное моделирование вычислительных систем»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756EB-6858-4480-9D63-BA7F0DDAB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61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356351"/>
            <a:ext cx="62293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Курс «Программное моделирование вычислительных систем»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50100" y="6356351"/>
            <a:ext cx="8648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756EB-6858-4480-9D63-BA7F0DDABB99}" type="slidenum">
              <a:rPr lang="ru-RU" smtClean="0"/>
              <a:t>‹#›</a:t>
            </a:fld>
            <a:endParaRPr lang="ru-RU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4968" y="6030776"/>
            <a:ext cx="1000763" cy="6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353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githowto.com/ru" TargetMode="External"/><Relationship Id="rId2" Type="http://schemas.openxmlformats.org/officeDocument/2006/relationships/hyperlink" Target="https://github.com/downloads/GArik/progit/progit.ru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msysgit.github.io/" TargetMode="External"/><Relationship Id="rId2" Type="http://schemas.openxmlformats.org/officeDocument/2006/relationships/hyperlink" Target="http://sourceforge.net/projects/git-osx-installer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675" y="1122363"/>
            <a:ext cx="8896350" cy="2387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Основы работы с распределенной системой контроля версий </a:t>
            </a:r>
            <a:r>
              <a:rPr lang="en-US" dirty="0" smtClean="0"/>
              <a:t>Git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722681" y="4044881"/>
            <a:ext cx="31223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Евгений Юлюгин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3071812" y="6334125"/>
            <a:ext cx="2886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Лаборатория МФТИ-Интел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209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788" y="-129087"/>
            <a:ext cx="7886700" cy="994172"/>
          </a:xfrm>
        </p:spPr>
        <p:txBody>
          <a:bodyPr>
            <a:normAutofit/>
          </a:bodyPr>
          <a:lstStyle/>
          <a:p>
            <a:r>
              <a:rPr lang="ru-RU" sz="3000" dirty="0"/>
              <a:t>Фиксирование изменений и удаление файлов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" y="1567543"/>
            <a:ext cx="4673600" cy="3672114"/>
          </a:xfrm>
        </p:spPr>
        <p:txBody>
          <a:bodyPr>
            <a:normAutofit fontScale="92500" lnSpcReduction="10000"/>
          </a:bodyPr>
          <a:lstStyle/>
          <a:p>
            <a:r>
              <a:rPr lang="en-US" sz="1900" dirty="0" smtClean="0">
                <a:solidFill>
                  <a:srgbClr val="F14E32"/>
                </a:solidFill>
                <a:latin typeface="Courier"/>
              </a:rPr>
              <a:t>$ </a:t>
            </a:r>
            <a:r>
              <a:rPr lang="en-US" sz="1900" dirty="0">
                <a:solidFill>
                  <a:srgbClr val="F14E32"/>
                </a:solidFill>
                <a:latin typeface="Courier"/>
              </a:rPr>
              <a:t>git commit -m "Story 182: </a:t>
            </a:r>
            <a:r>
              <a:rPr lang="en-US" sz="1900" dirty="0" smtClean="0">
                <a:solidFill>
                  <a:srgbClr val="F14E32"/>
                </a:solidFill>
                <a:latin typeface="Courier"/>
              </a:rPr>
              <a:t>Fix </a:t>
            </a:r>
            <a:r>
              <a:rPr lang="en-US" sz="1900" dirty="0">
                <a:solidFill>
                  <a:srgbClr val="F14E32"/>
                </a:solidFill>
                <a:latin typeface="Courier"/>
              </a:rPr>
              <a:t>benchmarks for speed"</a:t>
            </a:r>
            <a:endParaRPr lang="ru-RU" sz="1900" dirty="0">
              <a:solidFill>
                <a:srgbClr val="F14E32"/>
              </a:solidFill>
              <a:latin typeface="Courier"/>
            </a:endParaRPr>
          </a:p>
          <a:p>
            <a:endParaRPr lang="ru-RU" sz="1350" dirty="0">
              <a:solidFill>
                <a:srgbClr val="F14E32"/>
              </a:solidFill>
              <a:latin typeface="Courier"/>
            </a:endParaRPr>
          </a:p>
          <a:p>
            <a:r>
              <a:rPr lang="ru-RU" sz="1900" dirty="0">
                <a:solidFill>
                  <a:srgbClr val="F14E32"/>
                </a:solidFill>
                <a:latin typeface="Courier"/>
              </a:rPr>
              <a:t>Пропуск стадии </a:t>
            </a:r>
            <a:r>
              <a:rPr lang="en-US" sz="1900" dirty="0">
                <a:solidFill>
                  <a:srgbClr val="F14E32"/>
                </a:solidFill>
                <a:latin typeface="Courier"/>
              </a:rPr>
              <a:t>staging:</a:t>
            </a:r>
          </a:p>
          <a:p>
            <a:pPr marL="342900" lvl="1" indent="0">
              <a:buNone/>
            </a:pPr>
            <a:r>
              <a:rPr lang="en-US" sz="1700" b="1" dirty="0"/>
              <a:t>$ git status</a:t>
            </a:r>
          </a:p>
          <a:p>
            <a:pPr marL="342900" lvl="1" indent="0">
              <a:buNone/>
            </a:pPr>
            <a:r>
              <a:rPr lang="en-US" sz="1300" dirty="0"/>
              <a:t>On branch master</a:t>
            </a:r>
          </a:p>
          <a:p>
            <a:pPr marL="342900" lvl="1" indent="0">
              <a:buNone/>
            </a:pPr>
            <a:r>
              <a:rPr lang="en-US" sz="1300" dirty="0"/>
              <a:t>Changes not staged for commit:</a:t>
            </a:r>
          </a:p>
          <a:p>
            <a:pPr marL="342900" lvl="1" indent="0">
              <a:buNone/>
            </a:pPr>
            <a:r>
              <a:rPr lang="en-US" sz="1300" dirty="0" smtClean="0"/>
              <a:t> (</a:t>
            </a:r>
            <a:r>
              <a:rPr lang="en-US" sz="1300" dirty="0"/>
              <a:t>use "git add &lt;file&gt;..." to update what will be committed)</a:t>
            </a:r>
          </a:p>
          <a:p>
            <a:pPr marL="342900" lvl="1" indent="0">
              <a:buNone/>
            </a:pPr>
            <a:r>
              <a:rPr lang="en-US" sz="1300" dirty="0" smtClean="0"/>
              <a:t> (</a:t>
            </a:r>
            <a:r>
              <a:rPr lang="en-US" sz="1300" dirty="0"/>
              <a:t>use "git checkout -- &lt;file&gt;..." to discard changes in working directory)</a:t>
            </a:r>
          </a:p>
          <a:p>
            <a:pPr marL="342900" lvl="1" indent="0">
              <a:buNone/>
            </a:pPr>
            <a:endParaRPr lang="en-US" sz="1300" dirty="0"/>
          </a:p>
          <a:p>
            <a:pPr marL="342900" lvl="1" indent="0">
              <a:buNone/>
            </a:pPr>
            <a:r>
              <a:rPr lang="en-US" sz="1300" dirty="0" smtClean="0"/>
              <a:t> modified:  </a:t>
            </a:r>
            <a:r>
              <a:rPr lang="en-US" sz="1300" dirty="0" err="1"/>
              <a:t>benchmarks.rb</a:t>
            </a:r>
            <a:endParaRPr lang="en-US" sz="1300" dirty="0"/>
          </a:p>
          <a:p>
            <a:pPr marL="342900" lvl="1" indent="0">
              <a:buNone/>
            </a:pPr>
            <a:endParaRPr lang="en-US" sz="1300" dirty="0"/>
          </a:p>
          <a:p>
            <a:pPr marL="342900" lvl="1" indent="0">
              <a:buNone/>
            </a:pPr>
            <a:r>
              <a:rPr lang="en-US" sz="1300" dirty="0"/>
              <a:t>no changes added to commit (use "git add" and/or "git commit -a")</a:t>
            </a:r>
          </a:p>
          <a:p>
            <a:pPr marL="342900" lvl="1" indent="0">
              <a:buNone/>
            </a:pPr>
            <a:r>
              <a:rPr lang="en-US" sz="1800" b="1" dirty="0"/>
              <a:t>$ git commit -a -m 'added new benchmarks</a:t>
            </a:r>
            <a:r>
              <a:rPr lang="en-US" sz="1800" b="1" dirty="0" smtClean="0"/>
              <a:t>'</a:t>
            </a:r>
            <a:endParaRPr lang="en-US" sz="1800" b="1" dirty="0"/>
          </a:p>
        </p:txBody>
      </p:sp>
      <p:sp>
        <p:nvSpPr>
          <p:cNvPr id="4" name="Rectangle 3"/>
          <p:cNvSpPr/>
          <p:nvPr/>
        </p:nvSpPr>
        <p:spPr>
          <a:xfrm>
            <a:off x="4855171" y="1093821"/>
            <a:ext cx="445827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Courier"/>
              </a:rPr>
              <a:t>Удаление </a:t>
            </a:r>
            <a:r>
              <a:rPr lang="ru-RU" dirty="0" smtClean="0">
                <a:latin typeface="Courier"/>
              </a:rPr>
              <a:t>файла из </a:t>
            </a:r>
            <a:r>
              <a:rPr lang="ru-RU" dirty="0">
                <a:latin typeface="Courier"/>
              </a:rPr>
              <a:t>репозитория </a:t>
            </a:r>
          </a:p>
          <a:p>
            <a:r>
              <a:rPr lang="ru-RU" dirty="0">
                <a:latin typeface="Courier"/>
              </a:rPr>
              <a:t>и с жесткого диска</a:t>
            </a:r>
          </a:p>
          <a:p>
            <a:r>
              <a:rPr lang="en-US" dirty="0">
                <a:solidFill>
                  <a:srgbClr val="F14E32"/>
                </a:solidFill>
                <a:latin typeface="Courier"/>
              </a:rPr>
              <a:t>$ git </a:t>
            </a:r>
            <a:r>
              <a:rPr lang="en-US" dirty="0" err="1">
                <a:solidFill>
                  <a:srgbClr val="F14E32"/>
                </a:solidFill>
                <a:latin typeface="Courier"/>
              </a:rPr>
              <a:t>rm</a:t>
            </a:r>
            <a:r>
              <a:rPr lang="en-US" dirty="0">
                <a:solidFill>
                  <a:srgbClr val="F14E32"/>
                </a:solidFill>
                <a:latin typeface="Courier"/>
              </a:rPr>
              <a:t> </a:t>
            </a:r>
            <a:r>
              <a:rPr lang="en-US" i="1" dirty="0" err="1">
                <a:solidFill>
                  <a:srgbClr val="F14E32"/>
                </a:solidFill>
                <a:latin typeface="Courier"/>
              </a:rPr>
              <a:t>grit.gemspec</a:t>
            </a:r>
            <a:endParaRPr lang="ru-RU" i="1" dirty="0">
              <a:solidFill>
                <a:srgbClr val="F14E32"/>
              </a:solidFill>
              <a:latin typeface="Courier"/>
            </a:endParaRPr>
          </a:p>
          <a:p>
            <a:r>
              <a:rPr lang="en-US" dirty="0">
                <a:solidFill>
                  <a:srgbClr val="F14E32"/>
                </a:solidFill>
                <a:latin typeface="Courier"/>
              </a:rPr>
              <a:t>$ git commit –m “Removing file”</a:t>
            </a:r>
            <a:endParaRPr lang="ru-RU" dirty="0"/>
          </a:p>
        </p:txBody>
      </p:sp>
      <p:sp>
        <p:nvSpPr>
          <p:cNvPr id="5" name="Rectangle 4"/>
          <p:cNvSpPr/>
          <p:nvPr/>
        </p:nvSpPr>
        <p:spPr>
          <a:xfrm>
            <a:off x="4835651" y="3509317"/>
            <a:ext cx="40446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14E32"/>
                </a:solidFill>
                <a:latin typeface="Courier"/>
              </a:rPr>
              <a:t>$ git </a:t>
            </a:r>
            <a:r>
              <a:rPr lang="en-US" dirty="0" err="1">
                <a:solidFill>
                  <a:srgbClr val="F14E32"/>
                </a:solidFill>
                <a:latin typeface="Courier"/>
              </a:rPr>
              <a:t>rm</a:t>
            </a:r>
            <a:r>
              <a:rPr lang="en-US" dirty="0">
                <a:solidFill>
                  <a:srgbClr val="F14E32"/>
                </a:solidFill>
                <a:latin typeface="Courier"/>
              </a:rPr>
              <a:t> --cached </a:t>
            </a:r>
            <a:r>
              <a:rPr lang="en-US" i="1" dirty="0">
                <a:solidFill>
                  <a:srgbClr val="F14E32"/>
                </a:solidFill>
                <a:latin typeface="Courier"/>
              </a:rPr>
              <a:t>readme.txt</a:t>
            </a:r>
            <a:endParaRPr lang="ru-RU" i="1" dirty="0"/>
          </a:p>
        </p:txBody>
      </p:sp>
      <p:sp>
        <p:nvSpPr>
          <p:cNvPr id="6" name="Rectangle 5"/>
          <p:cNvSpPr/>
          <p:nvPr/>
        </p:nvSpPr>
        <p:spPr>
          <a:xfrm>
            <a:off x="4855171" y="286298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  <a:latin typeface="Courier"/>
              </a:rPr>
              <a:t>Удаление файла только из репозитория </a:t>
            </a:r>
          </a:p>
        </p:txBody>
      </p:sp>
      <p:sp>
        <p:nvSpPr>
          <p:cNvPr id="7" name="Rectangle 6"/>
          <p:cNvSpPr/>
          <p:nvPr/>
        </p:nvSpPr>
        <p:spPr>
          <a:xfrm>
            <a:off x="4835651" y="3970982"/>
            <a:ext cx="44582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14E32"/>
                </a:solidFill>
                <a:latin typeface="Courier"/>
              </a:rPr>
              <a:t>$ git commit –m “Removing file”</a:t>
            </a:r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Курс «Программное моделирование вычислительных систем»</a:t>
            </a:r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756EB-6858-4480-9D63-BA7F0DDABB99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05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6143" y="24006"/>
            <a:ext cx="7886700" cy="994172"/>
          </a:xfrm>
        </p:spPr>
        <p:txBody>
          <a:bodyPr/>
          <a:lstStyle/>
          <a:p>
            <a:r>
              <a:rPr lang="ru-RU" dirty="0" smtClean="0"/>
              <a:t>Работа с изменениями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353" y="1018178"/>
            <a:ext cx="3726276" cy="3538347"/>
          </a:xfrm>
        </p:spPr>
        <p:txBody>
          <a:bodyPr>
            <a:normAutofit fontScale="25000" lnSpcReduction="20000"/>
          </a:bodyPr>
          <a:lstStyle/>
          <a:p>
            <a:r>
              <a:rPr lang="en-US" sz="8000" b="1" dirty="0"/>
              <a:t>$ git log</a:t>
            </a:r>
          </a:p>
          <a:p>
            <a:pPr marL="0" indent="0">
              <a:buNone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commit 6eb75420a67d76afe7e753d098a89e2a2dd21d83</a:t>
            </a:r>
          </a:p>
          <a:p>
            <a:pPr marL="0" indent="0">
              <a:buNone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Author: Grigory Rechistov &lt;grigory.rechistov@phystech.edu&gt;</a:t>
            </a:r>
          </a:p>
          <a:p>
            <a:pPr marL="0" indent="0">
              <a:buNone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Date:  Sun Sep 14 03:35:50 2014 +0400</a:t>
            </a:r>
          </a:p>
          <a:p>
            <a:pPr marL="0" indent="0">
              <a:buNone/>
            </a:pPr>
            <a:endParaRPr lang="en-US" sz="36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  Revert "A change made to break build. Let's check </a:t>
            </a:r>
            <a:r>
              <a:rPr lang="en-US" sz="3600" dirty="0" err="1" smtClean="0">
                <a:solidFill>
                  <a:schemeClr val="accent6">
                    <a:lumMod val="75000"/>
                  </a:schemeClr>
                </a:solidFill>
              </a:rPr>
              <a:t>TeamCity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 reaction"</a:t>
            </a:r>
          </a:p>
          <a:p>
            <a:pPr marL="0" indent="0">
              <a:buNone/>
            </a:pPr>
            <a:endParaRPr lang="en-US" sz="36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</a:rPr>
              <a:t>This reverts commit 221d0e7f59b06c26f71b450a0d5bbae49e335b96.</a:t>
            </a:r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  <a:t>commit 221d0e7f59b06c26f71b450a0d5bbae49e335b96</a:t>
            </a:r>
          </a:p>
          <a:p>
            <a:pPr marL="0" indent="0">
              <a:buNone/>
            </a:pP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  <a:t>Author: Grigory Rechistov &lt;grigory.rechistov@phystech.edu&gt;</a:t>
            </a:r>
          </a:p>
          <a:p>
            <a:pPr marL="0" indent="0">
              <a:buNone/>
            </a:pP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  <a:t>Date:  Sun Sep 14 03:34:41 2014 +0400</a:t>
            </a:r>
          </a:p>
          <a:p>
            <a:pPr marL="0" indent="0">
              <a:buNone/>
            </a:pPr>
            <a:endParaRPr lang="en-US" sz="36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  <a:t>  A change made to break build. Let's check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</a:rPr>
              <a:t>TeamCity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</a:rPr>
              <a:t> reaction</a:t>
            </a:r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commit 82243d4540e185d2e034f3c72431280b2312bc66</a:t>
            </a:r>
          </a:p>
          <a:p>
            <a:pPr marL="0" indent="0">
              <a:buNone/>
            </a:pP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Author: Grigory Rechistov &lt;grigory.rechistov@phystech.edu&gt;</a:t>
            </a:r>
          </a:p>
          <a:p>
            <a:pPr marL="0" indent="0">
              <a:buNone/>
            </a:pP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Date:  Sun Sep 14 03:28:50 2014 +0400</a:t>
            </a:r>
            <a:endParaRPr lang="ru-RU" sz="3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3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  Test change to trigger successful build</a:t>
            </a:r>
          </a:p>
          <a:p>
            <a:endParaRPr lang="ru-RU" dirty="0"/>
          </a:p>
        </p:txBody>
      </p:sp>
      <p:sp>
        <p:nvSpPr>
          <p:cNvPr id="4" name="Rectangle 3"/>
          <p:cNvSpPr/>
          <p:nvPr/>
        </p:nvSpPr>
        <p:spPr>
          <a:xfrm>
            <a:off x="4266560" y="1018178"/>
            <a:ext cx="4572000" cy="518603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Unstage changes:</a:t>
            </a:r>
          </a:p>
          <a:p>
            <a:endParaRPr lang="en-US" sz="1600" b="1" dirty="0" smtClean="0"/>
          </a:p>
          <a:p>
            <a:r>
              <a:rPr lang="en-US" sz="1600" b="1" dirty="0" smtClean="0"/>
              <a:t>$ </a:t>
            </a:r>
            <a:r>
              <a:rPr lang="en-US" sz="1600" b="1" dirty="0"/>
              <a:t>git reset HEAD </a:t>
            </a:r>
            <a:r>
              <a:rPr lang="en-US" sz="1600" b="1" dirty="0" err="1"/>
              <a:t>benchmarks.rb</a:t>
            </a:r>
            <a:endParaRPr lang="ru-RU" sz="1600" b="1" dirty="0"/>
          </a:p>
          <a:p>
            <a:r>
              <a:rPr lang="en-US" sz="1050" b="1" dirty="0" smtClean="0"/>
              <a:t>$ </a:t>
            </a:r>
            <a:r>
              <a:rPr lang="en-US" sz="1050" b="1" dirty="0"/>
              <a:t>git status</a:t>
            </a:r>
          </a:p>
          <a:p>
            <a:r>
              <a:rPr lang="en-US" sz="1050" dirty="0"/>
              <a:t>On branch master</a:t>
            </a:r>
          </a:p>
          <a:p>
            <a:r>
              <a:rPr lang="en-US" sz="1050" dirty="0"/>
              <a:t>Changes to be committed:</a:t>
            </a:r>
          </a:p>
          <a:p>
            <a:r>
              <a:rPr lang="en-US" sz="1050" dirty="0" smtClean="0"/>
              <a:t> (</a:t>
            </a:r>
            <a:r>
              <a:rPr lang="en-US" sz="1050" dirty="0"/>
              <a:t>use "</a:t>
            </a:r>
            <a:r>
              <a:rPr lang="en-US" sz="1050" b="1" dirty="0"/>
              <a:t>git reset HEAD &lt;file&gt;...</a:t>
            </a:r>
            <a:r>
              <a:rPr lang="en-US" sz="1050" dirty="0"/>
              <a:t>"</a:t>
            </a:r>
            <a:r>
              <a:rPr lang="en-US" sz="1050" b="1" dirty="0"/>
              <a:t> </a:t>
            </a:r>
            <a:r>
              <a:rPr lang="en-US" sz="1050" dirty="0"/>
              <a:t>to </a:t>
            </a:r>
            <a:r>
              <a:rPr lang="en-US" sz="1050" dirty="0" err="1"/>
              <a:t>unstage</a:t>
            </a:r>
            <a:r>
              <a:rPr lang="en-US" sz="1050" dirty="0"/>
              <a:t>)</a:t>
            </a:r>
          </a:p>
          <a:p>
            <a:endParaRPr lang="en-US" sz="105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1050" dirty="0" smtClean="0">
                <a:solidFill>
                  <a:schemeClr val="accent2">
                    <a:lumMod val="75000"/>
                  </a:schemeClr>
                </a:solidFill>
              </a:rPr>
              <a:t> modified:  </a:t>
            </a:r>
            <a:r>
              <a:rPr lang="en-US" sz="1050" dirty="0">
                <a:solidFill>
                  <a:schemeClr val="accent2">
                    <a:lumMod val="75000"/>
                  </a:schemeClr>
                </a:solidFill>
              </a:rPr>
              <a:t>README.txt</a:t>
            </a:r>
          </a:p>
          <a:p>
            <a:endParaRPr lang="en-US" sz="1050" dirty="0"/>
          </a:p>
          <a:p>
            <a:r>
              <a:rPr lang="en-US" sz="1050" dirty="0"/>
              <a:t>Changes not staged for commit:</a:t>
            </a:r>
          </a:p>
          <a:p>
            <a:r>
              <a:rPr lang="en-US" sz="1050" dirty="0" smtClean="0"/>
              <a:t> (</a:t>
            </a:r>
            <a:r>
              <a:rPr lang="en-US" sz="1050" dirty="0"/>
              <a:t>use "</a:t>
            </a:r>
            <a:r>
              <a:rPr lang="en-US" sz="1050" b="1" dirty="0"/>
              <a:t>git add &lt;file&gt;..." </a:t>
            </a:r>
            <a:r>
              <a:rPr lang="en-US" sz="1050" dirty="0"/>
              <a:t>to update what will be committed)</a:t>
            </a:r>
          </a:p>
          <a:p>
            <a:r>
              <a:rPr lang="en-US" sz="1050" dirty="0" smtClean="0"/>
              <a:t> (</a:t>
            </a:r>
            <a:r>
              <a:rPr lang="en-US" sz="1050" dirty="0"/>
              <a:t>use</a:t>
            </a:r>
            <a:r>
              <a:rPr lang="en-US" sz="1050" b="1" dirty="0"/>
              <a:t> "git checkout -- &lt;file&gt;..." </a:t>
            </a:r>
            <a:r>
              <a:rPr lang="en-US" sz="1050" dirty="0"/>
              <a:t>to discard changes in working directory)</a:t>
            </a:r>
          </a:p>
          <a:p>
            <a:endParaRPr lang="en-US" sz="1050" dirty="0"/>
          </a:p>
          <a:p>
            <a:r>
              <a:rPr lang="en-US" sz="1050" dirty="0" smtClean="0"/>
              <a:t> </a:t>
            </a:r>
            <a:r>
              <a:rPr lang="en-US" sz="1050" dirty="0" smtClean="0">
                <a:solidFill>
                  <a:schemeClr val="accent2">
                    <a:lumMod val="75000"/>
                  </a:schemeClr>
                </a:solidFill>
              </a:rPr>
              <a:t>modified:  </a:t>
            </a:r>
            <a:r>
              <a:rPr lang="en-US" sz="1050" dirty="0" err="1">
                <a:solidFill>
                  <a:schemeClr val="accent2">
                    <a:lumMod val="75000"/>
                  </a:schemeClr>
                </a:solidFill>
              </a:rPr>
              <a:t>benchmarks.rb</a:t>
            </a:r>
            <a:endParaRPr lang="ru-RU" sz="105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sz="105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sz="105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sz="105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sz="105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sz="105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Discard local changes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en-US" sz="1600" b="1" dirty="0"/>
              <a:t>$ git checkout -- </a:t>
            </a:r>
            <a:r>
              <a:rPr lang="en-US" sz="1600" b="1" dirty="0" err="1"/>
              <a:t>benchmarks.rb</a:t>
            </a:r>
            <a:endParaRPr lang="en-US" sz="1600" b="1" dirty="0"/>
          </a:p>
          <a:p>
            <a:r>
              <a:rPr lang="en-US" sz="1600" b="1" dirty="0"/>
              <a:t>$ git status</a:t>
            </a:r>
          </a:p>
          <a:p>
            <a:r>
              <a:rPr lang="en-US" sz="1050" dirty="0"/>
              <a:t>On branch master</a:t>
            </a:r>
          </a:p>
          <a:p>
            <a:r>
              <a:rPr lang="en-US" sz="1050" dirty="0"/>
              <a:t>Changes to be committed:</a:t>
            </a:r>
          </a:p>
          <a:p>
            <a:r>
              <a:rPr lang="en-US" sz="1050" dirty="0" smtClean="0"/>
              <a:t> (</a:t>
            </a:r>
            <a:r>
              <a:rPr lang="en-US" sz="1050" dirty="0"/>
              <a:t>use "git reset HEAD &lt;file&gt;..." to </a:t>
            </a:r>
            <a:r>
              <a:rPr lang="en-US" sz="1050" dirty="0" err="1"/>
              <a:t>unstage</a:t>
            </a:r>
            <a:r>
              <a:rPr lang="en-US" sz="1050" dirty="0"/>
              <a:t>)</a:t>
            </a:r>
          </a:p>
          <a:p>
            <a:endParaRPr lang="en-US" sz="105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105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ru-RU" sz="105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Курс «Программное моделирование вычислительных систем»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756EB-6858-4480-9D63-BA7F0DDABB99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19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021" y="100941"/>
            <a:ext cx="8927000" cy="9941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Работа с удаленными репозиториями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0772" y="1704769"/>
            <a:ext cx="4708391" cy="167112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300" b="1" dirty="0">
                <a:solidFill>
                  <a:srgbClr val="F14E32"/>
                </a:solidFill>
                <a:latin typeface="Courier"/>
              </a:rPr>
              <a:t>$ git remote -v </a:t>
            </a:r>
          </a:p>
          <a:p>
            <a:pPr marL="0" indent="0">
              <a:buNone/>
            </a:pPr>
            <a:endParaRPr lang="en-US" sz="1200" b="1" dirty="0">
              <a:solidFill>
                <a:srgbClr val="F14E32"/>
              </a:solidFill>
              <a:latin typeface="Courier"/>
            </a:endParaRPr>
          </a:p>
          <a:p>
            <a:pPr marL="0" indent="0">
              <a:buNone/>
            </a:pPr>
            <a:r>
              <a:rPr lang="en-US" sz="1200" b="1" dirty="0">
                <a:latin typeface="Courier"/>
              </a:rPr>
              <a:t>Backdoor</a:t>
            </a:r>
            <a:r>
              <a:rPr lang="en-US" sz="1200" b="1" dirty="0">
                <a:solidFill>
                  <a:srgbClr val="F14E32"/>
                </a:solidFill>
                <a:latin typeface="Courier"/>
              </a:rPr>
              <a:t> </a:t>
            </a:r>
            <a:r>
              <a:rPr lang="en-US" sz="1200" dirty="0">
                <a:latin typeface="Courier"/>
              </a:rPr>
              <a:t>git://github.com/bakkdoor/grit.git </a:t>
            </a:r>
          </a:p>
          <a:p>
            <a:pPr marL="0" indent="0">
              <a:buNone/>
            </a:pPr>
            <a:r>
              <a:rPr lang="en-US" sz="1200" b="1" dirty="0">
                <a:latin typeface="Courier"/>
              </a:rPr>
              <a:t>cho45</a:t>
            </a:r>
            <a:r>
              <a:rPr lang="en-US" sz="1200" dirty="0">
                <a:latin typeface="Courier"/>
              </a:rPr>
              <a:t> git://github.com/cho45/grit.git </a:t>
            </a:r>
          </a:p>
          <a:p>
            <a:pPr marL="0" indent="0">
              <a:buNone/>
            </a:pPr>
            <a:r>
              <a:rPr lang="en-US" sz="1200" b="1" dirty="0" err="1">
                <a:latin typeface="Courier"/>
              </a:rPr>
              <a:t>defunkt</a:t>
            </a:r>
            <a:r>
              <a:rPr lang="en-US" sz="1200" dirty="0">
                <a:latin typeface="Courier"/>
              </a:rPr>
              <a:t> git://github.com/defunkt/grit.git </a:t>
            </a:r>
          </a:p>
          <a:p>
            <a:pPr marL="0" indent="0">
              <a:buNone/>
            </a:pPr>
            <a:r>
              <a:rPr lang="en-US" sz="1200" b="1" dirty="0" err="1">
                <a:latin typeface="Courier"/>
              </a:rPr>
              <a:t>koke</a:t>
            </a:r>
            <a:r>
              <a:rPr lang="en-US" sz="1200" dirty="0">
                <a:latin typeface="Courier"/>
              </a:rPr>
              <a:t> git://github.com/koke/grit.git </a:t>
            </a:r>
          </a:p>
          <a:p>
            <a:pPr marL="0" indent="0">
              <a:buNone/>
            </a:pPr>
            <a:r>
              <a:rPr lang="en-US" sz="1200" b="1" i="1" dirty="0">
                <a:latin typeface="Courier"/>
              </a:rPr>
              <a:t>origin</a:t>
            </a:r>
            <a:r>
              <a:rPr lang="en-US" sz="1200" dirty="0">
                <a:latin typeface="Courier"/>
              </a:rPr>
              <a:t> </a:t>
            </a:r>
            <a:r>
              <a:rPr lang="en-US" sz="1200" i="1" dirty="0" err="1">
                <a:latin typeface="Courier"/>
              </a:rPr>
              <a:t>git@github.com:mojombo</a:t>
            </a:r>
            <a:r>
              <a:rPr lang="en-US" sz="1200" i="1" dirty="0">
                <a:latin typeface="Courier"/>
              </a:rPr>
              <a:t>/</a:t>
            </a:r>
            <a:r>
              <a:rPr lang="en-US" sz="1200" i="1" dirty="0" err="1">
                <a:latin typeface="Courier"/>
              </a:rPr>
              <a:t>grit.git</a:t>
            </a:r>
            <a:endParaRPr lang="ru-RU" sz="1200" i="1" dirty="0"/>
          </a:p>
        </p:txBody>
      </p:sp>
      <p:pic>
        <p:nvPicPr>
          <p:cNvPr id="6146" name="Picture 2" descr="https://gp1.wac.edgecastcdn.net/8029C4/wac-small/wac/landing/git/tutorial/git-basics/pageSections/00/contentFullWidth/0/tabs/01/pageSections/01/contentFullWidth/00/imageBinary/git-tutorial-basics-clone-repotorepocollaborati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548" y="1148087"/>
            <a:ext cx="5009403" cy="3252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046733" y="4747946"/>
            <a:ext cx="37240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14E32"/>
                </a:solidFill>
                <a:latin typeface="Courier"/>
              </a:rPr>
              <a:t>$ </a:t>
            </a:r>
            <a:r>
              <a:rPr lang="en-US" sz="2000" dirty="0" err="1">
                <a:solidFill>
                  <a:srgbClr val="F14E32"/>
                </a:solidFill>
                <a:latin typeface="Courier"/>
              </a:rPr>
              <a:t>git</a:t>
            </a:r>
            <a:r>
              <a:rPr lang="en-US" sz="2000" dirty="0">
                <a:solidFill>
                  <a:srgbClr val="F14E32"/>
                </a:solidFill>
                <a:latin typeface="Courier"/>
              </a:rPr>
              <a:t> </a:t>
            </a:r>
            <a:r>
              <a:rPr lang="en-US" sz="2000" dirty="0" smtClean="0">
                <a:solidFill>
                  <a:srgbClr val="F14E32"/>
                </a:solidFill>
                <a:latin typeface="Courier"/>
              </a:rPr>
              <a:t>pull[remote-name</a:t>
            </a:r>
            <a:r>
              <a:rPr lang="en-US" sz="2000" dirty="0">
                <a:solidFill>
                  <a:srgbClr val="F14E32"/>
                </a:solidFill>
                <a:latin typeface="Courier"/>
              </a:rPr>
              <a:t>]</a:t>
            </a:r>
            <a:endParaRPr lang="ru-RU" sz="2000" dirty="0"/>
          </a:p>
        </p:txBody>
      </p:sp>
      <p:sp>
        <p:nvSpPr>
          <p:cNvPr id="5" name="Rectangle 4"/>
          <p:cNvSpPr/>
          <p:nvPr/>
        </p:nvSpPr>
        <p:spPr>
          <a:xfrm>
            <a:off x="2046733" y="5094945"/>
            <a:ext cx="54172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14E32"/>
                </a:solidFill>
                <a:latin typeface="Courier"/>
              </a:rPr>
              <a:t>$ git push [remote-name</a:t>
            </a:r>
            <a:r>
              <a:rPr lang="en-US" sz="2000" dirty="0">
                <a:solidFill>
                  <a:srgbClr val="F14E32"/>
                </a:solidFill>
                <a:latin typeface="Courier"/>
              </a:rPr>
              <a:t>][</a:t>
            </a:r>
            <a:r>
              <a:rPr lang="en-US" dirty="0">
                <a:solidFill>
                  <a:srgbClr val="F14E32"/>
                </a:solidFill>
                <a:latin typeface="Courier"/>
              </a:rPr>
              <a:t>branch-name]</a:t>
            </a:r>
            <a:endParaRPr lang="ru-RU" dirty="0"/>
          </a:p>
        </p:txBody>
      </p:sp>
      <p:sp>
        <p:nvSpPr>
          <p:cNvPr id="6" name="Rectangle 5"/>
          <p:cNvSpPr/>
          <p:nvPr/>
        </p:nvSpPr>
        <p:spPr>
          <a:xfrm>
            <a:off x="2023462" y="5450675"/>
            <a:ext cx="387798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14E32"/>
                </a:solidFill>
                <a:latin typeface="Courier"/>
              </a:rPr>
              <a:t>$ git push origin master</a:t>
            </a:r>
            <a:endParaRPr lang="ru-RU" sz="20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Курс «Программное моделирование вычислительных систем»</a:t>
            </a:r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756EB-6858-4480-9D63-BA7F0DDABB99}" type="slidenum">
              <a:rPr lang="ru-RU" smtClean="0"/>
              <a:t>12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2041813" y="4418565"/>
            <a:ext cx="40318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14E32"/>
                </a:solidFill>
                <a:latin typeface="Courier"/>
              </a:rPr>
              <a:t>$ git fetch [remote-name]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59671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4913" y="-125147"/>
            <a:ext cx="7886700" cy="994172"/>
          </a:xfrm>
        </p:spPr>
        <p:txBody>
          <a:bodyPr/>
          <a:lstStyle/>
          <a:p>
            <a:r>
              <a:rPr lang="ru-RU" dirty="0" smtClean="0"/>
              <a:t>Ветвления в репозиториях </a:t>
            </a:r>
            <a:r>
              <a:rPr lang="en-US" dirty="0" smtClean="0"/>
              <a:t>Git</a:t>
            </a:r>
            <a:endParaRPr lang="ru-RU" dirty="0"/>
          </a:p>
        </p:txBody>
      </p:sp>
      <p:pic>
        <p:nvPicPr>
          <p:cNvPr id="7170" name="Picture 2" descr="http://git-scm.com/figures/18333fig0303-t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96" y="801753"/>
            <a:ext cx="3381829" cy="1697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354153" y="702485"/>
            <a:ext cx="33237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14E32"/>
                </a:solidFill>
                <a:latin typeface="Courier"/>
              </a:rPr>
              <a:t>$ git branch testing</a:t>
            </a:r>
            <a:endParaRPr lang="ru-RU" dirty="0"/>
          </a:p>
        </p:txBody>
      </p:sp>
      <p:pic>
        <p:nvPicPr>
          <p:cNvPr id="7172" name="Picture 4" descr="http://git-scm.com/figures/18333fig0304-t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0987" y="1152128"/>
            <a:ext cx="3850626" cy="1929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192953" y="2989545"/>
            <a:ext cx="36838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14E32"/>
                </a:solidFill>
                <a:latin typeface="Courier"/>
              </a:rPr>
              <a:t>$ git checkout testing</a:t>
            </a:r>
            <a:endParaRPr lang="ru-RU" dirty="0"/>
          </a:p>
        </p:txBody>
      </p:sp>
      <p:pic>
        <p:nvPicPr>
          <p:cNvPr id="7174" name="Picture 6" descr="http://git-scm.com/figures/18333fig0306-t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29" y="3488483"/>
            <a:ext cx="3484056" cy="2474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http://git-scm.com/figures/18333fig0309-tn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3356" y="3218814"/>
            <a:ext cx="3625888" cy="2770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Курс «Программное моделирование вычислительных систем»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756EB-6858-4480-9D63-BA7F0DDABB99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150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789" y="107898"/>
            <a:ext cx="7886700" cy="9941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Работа с ошибочными коммитами </a:t>
            </a:r>
            <a:endParaRPr lang="ru-RU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72725" y="3113724"/>
            <a:ext cx="3481202" cy="1231106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1600" dirty="0">
                <a:solidFill>
                  <a:srgbClr val="808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This will detach your HEAD, that is, leave you with no branch checked out: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16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16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git checkout </a:t>
            </a:r>
            <a:r>
              <a:rPr lang="en-US" altLang="ru-RU" sz="1600" dirty="0">
                <a:solidFill>
                  <a:srgbClr val="8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ru-RU" altLang="ru-RU" sz="3600" dirty="0">
              <a:latin typeface="Arial" panose="020B0604020202020204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223822" y="1053827"/>
            <a:ext cx="3746007" cy="2215991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if you want to make commits while you're there, go ahead and make a new branch while you're at it:</a:t>
            </a:r>
            <a:endParaRPr lang="en-US" altLang="ru-RU" sz="1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600" dirty="0">
              <a:solidFill>
                <a:schemeClr val="bg1">
                  <a:lumMod val="50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git checkout -b old-state </a:t>
            </a:r>
            <a:r>
              <a:rPr lang="en-US" altLang="ru-RU" sz="1600" dirty="0">
                <a:solidFill>
                  <a:srgbClr val="8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ru-RU" sz="1600" dirty="0">
                <a:latin typeface="Consolas" panose="020B0609020204030204" pitchFamily="49" charset="0"/>
                <a:cs typeface="Consolas" panose="020B0609020204030204" pitchFamily="49" charset="0"/>
              </a:rPr>
              <a:t>touch </a:t>
            </a:r>
            <a:r>
              <a:rPr lang="en-US" altLang="ru-RU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a.txt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ru-RU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ru-RU" sz="1600" dirty="0">
                <a:latin typeface="Consolas" panose="020B0609020204030204" pitchFamily="49" charset="0"/>
                <a:cs typeface="Consolas" panose="020B0609020204030204" pitchFamily="49" charset="0"/>
              </a:rPr>
              <a:t>git commit –m “Starting new branch from old state”</a:t>
            </a:r>
            <a:endParaRPr lang="ru-RU" altLang="ru-RU" sz="3600" dirty="0">
              <a:latin typeface="Arial" panose="020B0604020202020204" pitchFamily="34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400929" y="1183464"/>
            <a:ext cx="3868845" cy="1419275"/>
            <a:chOff x="675714" y="1913661"/>
            <a:chExt cx="4357807" cy="1384182"/>
          </a:xfrm>
        </p:grpSpPr>
        <p:sp>
          <p:nvSpPr>
            <p:cNvPr id="10" name="Rounded Rectangle 9"/>
            <p:cNvSpPr/>
            <p:nvPr/>
          </p:nvSpPr>
          <p:spPr>
            <a:xfrm>
              <a:off x="675714" y="1913661"/>
              <a:ext cx="1191025" cy="7015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/>
                <a:t>Commit 1</a:t>
              </a:r>
              <a:endParaRPr lang="ru-RU" sz="1350" dirty="0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2259105" y="1913661"/>
              <a:ext cx="1191025" cy="7015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/>
                <a:t>Commit 2</a:t>
              </a:r>
              <a:endParaRPr lang="ru-RU" sz="1350" dirty="0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3842496" y="1913661"/>
              <a:ext cx="1191025" cy="7015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/>
                <a:t>Commit 3</a:t>
              </a:r>
              <a:endParaRPr lang="ru-RU" sz="1350" dirty="0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1936214" y="2264453"/>
              <a:ext cx="260939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3517844" y="2250478"/>
              <a:ext cx="260939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ounded Rectangle 16"/>
            <p:cNvSpPr/>
            <p:nvPr/>
          </p:nvSpPr>
          <p:spPr>
            <a:xfrm>
              <a:off x="3842496" y="3017686"/>
              <a:ext cx="1191025" cy="280157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/>
                <a:t>HEAD</a:t>
              </a:r>
              <a:endParaRPr lang="ru-RU" sz="1350" dirty="0"/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 flipV="1">
              <a:off x="4438008" y="2683102"/>
              <a:ext cx="0" cy="22413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472725" y="4743479"/>
            <a:ext cx="3797049" cy="1374292"/>
            <a:chOff x="675714" y="1913661"/>
            <a:chExt cx="4357807" cy="1424851"/>
          </a:xfrm>
        </p:grpSpPr>
        <p:sp>
          <p:nvSpPr>
            <p:cNvPr id="22" name="Rounded Rectangle 21"/>
            <p:cNvSpPr/>
            <p:nvPr/>
          </p:nvSpPr>
          <p:spPr>
            <a:xfrm>
              <a:off x="675714" y="1913661"/>
              <a:ext cx="1191025" cy="7015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/>
                <a:t>Commit 1</a:t>
              </a:r>
              <a:endParaRPr lang="ru-RU" sz="1350" dirty="0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2259105" y="1913661"/>
              <a:ext cx="1191025" cy="7015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/>
                <a:t>Commit 2</a:t>
              </a:r>
              <a:endParaRPr lang="ru-RU" sz="1350" dirty="0"/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3842496" y="1913661"/>
              <a:ext cx="1191025" cy="7015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/>
                <a:t>Commit 3</a:t>
              </a:r>
              <a:endParaRPr lang="ru-RU" sz="1350" dirty="0"/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>
              <a:off x="1936214" y="2264453"/>
              <a:ext cx="260939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3517844" y="2250478"/>
              <a:ext cx="260939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ounded Rectangle 26"/>
            <p:cNvSpPr/>
            <p:nvPr/>
          </p:nvSpPr>
          <p:spPr>
            <a:xfrm>
              <a:off x="2259105" y="3058355"/>
              <a:ext cx="1191025" cy="280157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/>
                <a:t>HEAD</a:t>
              </a:r>
              <a:endParaRPr lang="ru-RU" sz="1350" dirty="0"/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flipV="1">
              <a:off x="2854617" y="2723771"/>
              <a:ext cx="0" cy="22413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5223822" y="3710700"/>
            <a:ext cx="3375892" cy="1277774"/>
            <a:chOff x="675714" y="1913661"/>
            <a:chExt cx="4357807" cy="1469260"/>
          </a:xfrm>
        </p:grpSpPr>
        <p:sp>
          <p:nvSpPr>
            <p:cNvPr id="30" name="Rounded Rectangle 29"/>
            <p:cNvSpPr/>
            <p:nvPr/>
          </p:nvSpPr>
          <p:spPr>
            <a:xfrm>
              <a:off x="675714" y="1913661"/>
              <a:ext cx="1191025" cy="7015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/>
                <a:t>Commit 1</a:t>
              </a:r>
              <a:endParaRPr lang="ru-RU" sz="1350" dirty="0"/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2259105" y="1913661"/>
              <a:ext cx="1191025" cy="7015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/>
                <a:t>Commit 2</a:t>
              </a:r>
              <a:endParaRPr lang="ru-RU" sz="1350" dirty="0"/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3842496" y="1913661"/>
              <a:ext cx="1191025" cy="7015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/>
                <a:t>Commit 3</a:t>
              </a:r>
              <a:endParaRPr lang="ru-RU" sz="1350" dirty="0"/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>
              <a:off x="1936214" y="2264453"/>
              <a:ext cx="260939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>
              <a:off x="3517844" y="2250478"/>
              <a:ext cx="260939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ounded Rectangle 34"/>
            <p:cNvSpPr/>
            <p:nvPr/>
          </p:nvSpPr>
          <p:spPr>
            <a:xfrm>
              <a:off x="3778783" y="3102764"/>
              <a:ext cx="1191025" cy="280157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/>
                <a:t>HEAD</a:t>
              </a:r>
              <a:endParaRPr lang="ru-RU" sz="1350" dirty="0"/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 flipV="1">
              <a:off x="4374295" y="2768180"/>
              <a:ext cx="0" cy="22413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" name="Straight Arrow Connector 36"/>
          <p:cNvCxnSpPr/>
          <p:nvPr/>
        </p:nvCxnSpPr>
        <p:spPr>
          <a:xfrm flipH="1">
            <a:off x="6858000" y="4397939"/>
            <a:ext cx="1078" cy="1668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ounded Rectangle 38"/>
          <p:cNvSpPr/>
          <p:nvPr/>
        </p:nvSpPr>
        <p:spPr>
          <a:xfrm>
            <a:off x="6411365" y="4694395"/>
            <a:ext cx="922660" cy="6101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Commit 2a</a:t>
            </a:r>
            <a:endParaRPr lang="ru-RU" sz="1350" dirty="0"/>
          </a:p>
        </p:txBody>
      </p:sp>
      <p:sp>
        <p:nvSpPr>
          <p:cNvPr id="40" name="Rounded Rectangle 39"/>
          <p:cNvSpPr/>
          <p:nvPr/>
        </p:nvSpPr>
        <p:spPr>
          <a:xfrm>
            <a:off x="6410287" y="5531598"/>
            <a:ext cx="922660" cy="243645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old-state</a:t>
            </a:r>
            <a:endParaRPr lang="ru-RU" sz="1350" dirty="0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6859199" y="5344240"/>
            <a:ext cx="0" cy="268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Курс «Программное моделирование вычислительных систем»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756EB-6858-4480-9D63-BA7F0DDABB99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765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936171" y="2805766"/>
            <a:ext cx="7772399" cy="1661993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solidFill>
                  <a:srgbClr val="808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This will create three separate revert commits:</a:t>
            </a:r>
            <a:r>
              <a:rPr lang="ru-RU" altLang="ru-RU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en-US" altLang="ru-RU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git revert </a:t>
            </a:r>
            <a:r>
              <a:rPr lang="en-US" altLang="ru-RU" dirty="0">
                <a:solidFill>
                  <a:srgbClr val="8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ru-RU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solidFill>
                  <a:srgbClr val="80808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It also takes ranges. This will revert the last two commits:</a:t>
            </a:r>
            <a:r>
              <a:rPr lang="ru-RU" altLang="ru-RU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en-US" altLang="ru-RU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git revert HEAD~</a:t>
            </a:r>
            <a:r>
              <a:rPr lang="ru-RU" altLang="ru-RU" dirty="0">
                <a:solidFill>
                  <a:srgbClr val="8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2.</a:t>
            </a:r>
            <a:r>
              <a:rPr lang="ru-RU" altLang="ru-RU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.HEAD</a:t>
            </a:r>
            <a:r>
              <a:rPr lang="ru-RU" altLang="ru-RU" dirty="0"/>
              <a:t> </a:t>
            </a:r>
            <a:endParaRPr lang="ru-RU" altLang="ru-RU" sz="4000" dirty="0">
              <a:latin typeface="Arial" panose="020B060402020202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709815" y="1367220"/>
            <a:ext cx="3640456" cy="1285934"/>
            <a:chOff x="675714" y="1913661"/>
            <a:chExt cx="4357807" cy="1384182"/>
          </a:xfrm>
        </p:grpSpPr>
        <p:sp>
          <p:nvSpPr>
            <p:cNvPr id="7" name="Rounded Rectangle 6"/>
            <p:cNvSpPr/>
            <p:nvPr/>
          </p:nvSpPr>
          <p:spPr>
            <a:xfrm>
              <a:off x="675714" y="1913661"/>
              <a:ext cx="1191025" cy="7015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/>
                <a:t>Commit 1</a:t>
              </a:r>
              <a:endParaRPr lang="ru-RU" sz="1350" dirty="0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2259105" y="1913661"/>
              <a:ext cx="1191025" cy="7015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/>
                <a:t>Commit 2</a:t>
              </a:r>
              <a:endParaRPr lang="ru-RU" sz="1350" dirty="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3842496" y="1913661"/>
              <a:ext cx="1191025" cy="7015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/>
                <a:t>Commit 3</a:t>
              </a:r>
              <a:endParaRPr lang="ru-RU" sz="1350" dirty="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1936214" y="2264453"/>
              <a:ext cx="260939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3517844" y="2250478"/>
              <a:ext cx="260939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ounded Rectangle 11"/>
            <p:cNvSpPr/>
            <p:nvPr/>
          </p:nvSpPr>
          <p:spPr>
            <a:xfrm>
              <a:off x="3842496" y="3017686"/>
              <a:ext cx="1191025" cy="280157"/>
            </a:xfrm>
            <a:prstGeom prst="round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/>
                <a:t>HEAD</a:t>
              </a:r>
              <a:endParaRPr lang="ru-RU" sz="1350" dirty="0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4438008" y="2683102"/>
              <a:ext cx="0" cy="22413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/>
          <p:cNvGrpSpPr/>
          <p:nvPr/>
        </p:nvGrpSpPr>
        <p:grpSpPr>
          <a:xfrm>
            <a:off x="1478315" y="4848568"/>
            <a:ext cx="5800600" cy="1318184"/>
            <a:chOff x="1775857" y="4747079"/>
            <a:chExt cx="4452898" cy="1209522"/>
          </a:xfrm>
        </p:grpSpPr>
        <p:grpSp>
          <p:nvGrpSpPr>
            <p:cNvPr id="14" name="Group 13"/>
            <p:cNvGrpSpPr/>
            <p:nvPr/>
          </p:nvGrpSpPr>
          <p:grpSpPr>
            <a:xfrm>
              <a:off x="1775857" y="4775679"/>
              <a:ext cx="4452898" cy="1180922"/>
              <a:chOff x="675714" y="1913661"/>
              <a:chExt cx="5937197" cy="1574562"/>
            </a:xfrm>
          </p:grpSpPr>
          <p:sp>
            <p:nvSpPr>
              <p:cNvPr id="15" name="Rounded Rectangle 14"/>
              <p:cNvSpPr/>
              <p:nvPr/>
            </p:nvSpPr>
            <p:spPr>
              <a:xfrm>
                <a:off x="675714" y="1913661"/>
                <a:ext cx="1191025" cy="70158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350" dirty="0"/>
                  <a:t>Commit 1</a:t>
                </a:r>
                <a:endParaRPr lang="ru-RU" sz="1350" dirty="0"/>
              </a:p>
            </p:txBody>
          </p:sp>
          <p:sp>
            <p:nvSpPr>
              <p:cNvPr id="16" name="Rounded Rectangle 15"/>
              <p:cNvSpPr/>
              <p:nvPr/>
            </p:nvSpPr>
            <p:spPr>
              <a:xfrm>
                <a:off x="2259105" y="1913661"/>
                <a:ext cx="1191025" cy="70158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350" dirty="0"/>
                  <a:t>Commit 2</a:t>
                </a:r>
                <a:endParaRPr lang="ru-RU" sz="1350" dirty="0"/>
              </a:p>
            </p:txBody>
          </p:sp>
          <p:sp>
            <p:nvSpPr>
              <p:cNvPr id="17" name="Rounded Rectangle 16"/>
              <p:cNvSpPr/>
              <p:nvPr/>
            </p:nvSpPr>
            <p:spPr>
              <a:xfrm>
                <a:off x="3842496" y="1913661"/>
                <a:ext cx="1191025" cy="70158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350" dirty="0"/>
                  <a:t>Commit 3</a:t>
                </a:r>
                <a:endParaRPr lang="ru-RU" sz="1350" dirty="0"/>
              </a:p>
            </p:txBody>
          </p:sp>
          <p:cxnSp>
            <p:nvCxnSpPr>
              <p:cNvPr id="18" name="Straight Arrow Connector 17"/>
              <p:cNvCxnSpPr/>
              <p:nvPr/>
            </p:nvCxnSpPr>
            <p:spPr>
              <a:xfrm>
                <a:off x="1936214" y="2264453"/>
                <a:ext cx="260939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>
                <a:off x="3517844" y="2250478"/>
                <a:ext cx="260939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Rounded Rectangle 19"/>
              <p:cNvSpPr/>
              <p:nvPr/>
            </p:nvSpPr>
            <p:spPr>
              <a:xfrm>
                <a:off x="5421886" y="3208066"/>
                <a:ext cx="1191025" cy="280157"/>
              </a:xfrm>
              <a:prstGeom prst="round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350" dirty="0"/>
                  <a:t>HEAD</a:t>
                </a:r>
                <a:endParaRPr lang="ru-RU" sz="1350" dirty="0"/>
              </a:p>
            </p:txBody>
          </p:sp>
          <p:cxnSp>
            <p:nvCxnSpPr>
              <p:cNvPr id="21" name="Straight Arrow Connector 20"/>
              <p:cNvCxnSpPr/>
              <p:nvPr/>
            </p:nvCxnSpPr>
            <p:spPr>
              <a:xfrm flipV="1">
                <a:off x="6017398" y="2813731"/>
                <a:ext cx="0" cy="22413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" name="Rounded Rectangle 21"/>
            <p:cNvSpPr/>
            <p:nvPr/>
          </p:nvSpPr>
          <p:spPr>
            <a:xfrm>
              <a:off x="5275666" y="4747079"/>
              <a:ext cx="893269" cy="52618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/>
                <a:t>Commit 4 (state 2)</a:t>
              </a:r>
              <a:endParaRPr lang="ru-RU" sz="1350" dirty="0"/>
            </a:p>
          </p:txBody>
        </p:sp>
      </p:grpSp>
      <p:cxnSp>
        <p:nvCxnSpPr>
          <p:cNvPr id="23" name="Straight Arrow Connector 22"/>
          <p:cNvCxnSpPr/>
          <p:nvPr/>
        </p:nvCxnSpPr>
        <p:spPr>
          <a:xfrm>
            <a:off x="6073626" y="4944893"/>
            <a:ext cx="1957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149959" y="182483"/>
            <a:ext cx="8906955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Откат к старому состоянию и перезапись </a:t>
            </a:r>
            <a:r>
              <a:rPr lang="en-US" dirty="0" smtClean="0"/>
              <a:t>HEAD</a:t>
            </a:r>
            <a:endParaRPr lang="ru-RU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Курс «Программное моделирование вычислительных систем»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756EB-6858-4480-9D63-BA7F0DDABB99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703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738" y="40773"/>
            <a:ext cx="7886700" cy="994172"/>
          </a:xfrm>
        </p:spPr>
        <p:txBody>
          <a:bodyPr/>
          <a:lstStyle/>
          <a:p>
            <a:r>
              <a:rPr lang="ru-RU" dirty="0" smtClean="0"/>
              <a:t>Цикл разработки в </a:t>
            </a:r>
            <a:r>
              <a:rPr lang="en-US" dirty="0" smtClean="0"/>
              <a:t>Git / GitHub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8133"/>
            <a:ext cx="7886700" cy="4021841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Клонировать текущее состояиние репозитория проекта из </a:t>
            </a:r>
            <a:r>
              <a:rPr lang="en-US" dirty="0" smtClean="0"/>
              <a:t>GitHub</a:t>
            </a:r>
          </a:p>
          <a:p>
            <a:r>
              <a:rPr lang="ru-RU" dirty="0" smtClean="0"/>
              <a:t>Создать локальные ветки (</a:t>
            </a:r>
            <a:r>
              <a:rPr lang="en-US" dirty="0" smtClean="0"/>
              <a:t>branches) </a:t>
            </a:r>
            <a:r>
              <a:rPr lang="ru-RU" dirty="0" smtClean="0"/>
              <a:t>для разработки</a:t>
            </a:r>
            <a:r>
              <a:rPr lang="en-US" dirty="0" smtClean="0"/>
              <a:t> </a:t>
            </a:r>
            <a:r>
              <a:rPr lang="ru-RU" dirty="0" smtClean="0"/>
              <a:t>отдельных заданий / функций</a:t>
            </a:r>
          </a:p>
          <a:p>
            <a:r>
              <a:rPr lang="ru-RU" dirty="0" smtClean="0"/>
              <a:t>Накапливать изменения путем коммитов в бранчи (октатывать в случае необходимости)</a:t>
            </a:r>
          </a:p>
          <a:p>
            <a:r>
              <a:rPr lang="ru-RU" dirty="0" smtClean="0"/>
              <a:t>Когда задание готово к отправке в основной репозиторий – убедиться что все тесты проходят в бранче и:</a:t>
            </a:r>
          </a:p>
          <a:p>
            <a:pPr lvl="1"/>
            <a:r>
              <a:rPr lang="ru-RU" dirty="0" smtClean="0"/>
              <a:t>Опция 1 (нам не подходит): произвести слияние бранча с </a:t>
            </a:r>
            <a:r>
              <a:rPr lang="en-US" dirty="0" smtClean="0"/>
              <a:t>master </a:t>
            </a:r>
            <a:r>
              <a:rPr lang="ru-RU" dirty="0" smtClean="0"/>
              <a:t>и закоммитить в </a:t>
            </a:r>
            <a:r>
              <a:rPr lang="en-US" dirty="0" smtClean="0"/>
              <a:t>master</a:t>
            </a:r>
          </a:p>
          <a:p>
            <a:pPr lvl="1"/>
            <a:r>
              <a:rPr lang="ru-RU" dirty="0" smtClean="0"/>
              <a:t>Опция 2 (наш случай): закоммитить свой бранч непосредственно в </a:t>
            </a:r>
            <a:r>
              <a:rPr lang="en-US" dirty="0" smtClean="0"/>
              <a:t>GitHub </a:t>
            </a:r>
            <a:r>
              <a:rPr lang="ru-RU" dirty="0" smtClean="0"/>
              <a:t>репозиторий, зайти на сайт </a:t>
            </a:r>
            <a:r>
              <a:rPr lang="en-US" dirty="0" smtClean="0"/>
              <a:t>github.com </a:t>
            </a:r>
            <a:r>
              <a:rPr lang="ru-RU" dirty="0" smtClean="0"/>
              <a:t>и через веб-интерфейс послать запрос на слияние заком</a:t>
            </a:r>
            <a:r>
              <a:rPr lang="ru-RU" dirty="0"/>
              <a:t>м</a:t>
            </a:r>
            <a:r>
              <a:rPr lang="ru-RU" dirty="0" smtClean="0"/>
              <a:t>иченного вами бранча с </a:t>
            </a:r>
            <a:r>
              <a:rPr lang="en-US" dirty="0" smtClean="0"/>
              <a:t>master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Курс «Программное моделирование вычислительных систем»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756EB-6858-4480-9D63-BA7F0DDABB99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168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571" y="186398"/>
            <a:ext cx="8585199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Запросы на слияние изменений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(</a:t>
            </a:r>
            <a:r>
              <a:rPr lang="en-US" dirty="0" smtClean="0"/>
              <a:t>Pull requests)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618" y="1468481"/>
            <a:ext cx="7886700" cy="1760104"/>
          </a:xfrm>
        </p:spPr>
        <p:txBody>
          <a:bodyPr>
            <a:noAutofit/>
          </a:bodyPr>
          <a:lstStyle/>
          <a:p>
            <a:r>
              <a:rPr lang="ru-RU" sz="1200" dirty="0"/>
              <a:t>Для контроля за качеством кода / упорядочения процесса разработки часто вводится запрет на непосредственно коммиты в мастер (основную ветвь) проекта</a:t>
            </a:r>
          </a:p>
          <a:p>
            <a:r>
              <a:rPr lang="ru-RU" sz="1200" dirty="0"/>
              <a:t>Назначаются ответственные люди, которые проверяют каждый патч и производят его </a:t>
            </a:r>
            <a:r>
              <a:rPr lang="ru-RU" sz="2000" dirty="0"/>
              <a:t>слияние</a:t>
            </a:r>
            <a:r>
              <a:rPr lang="ru-RU" sz="1200" dirty="0"/>
              <a:t> с мастером</a:t>
            </a:r>
          </a:p>
          <a:p>
            <a:r>
              <a:rPr lang="ru-RU" sz="1200" dirty="0"/>
              <a:t>В этом случае необходимо: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ru-RU" sz="1050" dirty="0"/>
              <a:t>Закоммитить свои изменения в бранч на удаленном сервере</a:t>
            </a:r>
            <a:endParaRPr lang="en-US" sz="1050" dirty="0"/>
          </a:p>
          <a:p>
            <a:pPr marL="342900" lvl="1" indent="0">
              <a:buNone/>
            </a:pPr>
            <a:r>
              <a:rPr lang="en-US" sz="1050" dirty="0"/>
              <a:t>		</a:t>
            </a:r>
            <a:r>
              <a:rPr lang="en-US" sz="1050" b="1" dirty="0"/>
              <a:t>$ git push origin your_working_branch_name</a:t>
            </a:r>
            <a:endParaRPr lang="ru-RU" sz="1050" b="1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ru-RU" sz="1050" dirty="0"/>
              <a:t>Послать </a:t>
            </a:r>
            <a:r>
              <a:rPr lang="ru-RU" sz="1050" dirty="0" err="1"/>
              <a:t>запро</a:t>
            </a:r>
            <a:r>
              <a:rPr lang="en-US" sz="1050" dirty="0"/>
              <a:t>c</a:t>
            </a:r>
            <a:r>
              <a:rPr lang="ru-RU" sz="1050" dirty="0"/>
              <a:t> ответственному лицу на слияние ваших правок:</a:t>
            </a:r>
          </a:p>
          <a:p>
            <a:endParaRPr lang="ru-RU" sz="1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1693" t="1559" r="18021" b="29817"/>
          <a:stretch/>
        </p:blipFill>
        <p:spPr>
          <a:xfrm>
            <a:off x="2546982" y="3228585"/>
            <a:ext cx="4342820" cy="3117534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2619553" y="4195253"/>
            <a:ext cx="3135362" cy="78377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Курс «Программное моделирование вычислительных систем»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756EB-6858-4480-9D63-BA7F0DDABB99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301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46582" y="90742"/>
            <a:ext cx="88159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INTEL CORPORATION</a:t>
            </a:r>
          </a:p>
          <a:p>
            <a:pPr algn="ctr"/>
            <a:r>
              <a:rPr lang="en-US" dirty="0" smtClean="0"/>
              <a:t>UNIVERSITY </a:t>
            </a:r>
            <a:r>
              <a:rPr lang="en-US" dirty="0"/>
              <a:t>SOFTWARE LICENSE </a:t>
            </a:r>
            <a:r>
              <a:rPr lang="en-US" dirty="0" smtClean="0"/>
              <a:t>AGREEMENT</a:t>
            </a:r>
          </a:p>
          <a:p>
            <a:pPr algn="ctr"/>
            <a:r>
              <a:rPr lang="en-US" dirty="0" smtClean="0"/>
              <a:t>IMPORTANT </a:t>
            </a:r>
            <a:r>
              <a:rPr lang="en-US" dirty="0"/>
              <a:t>- READ BEFORE COPYING, INSTALLING OR USING</a:t>
            </a:r>
            <a:r>
              <a:rPr lang="en-US" dirty="0" smtClean="0"/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6582" y="1347169"/>
            <a:ext cx="8997418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This </a:t>
            </a:r>
            <a:r>
              <a:rPr lang="en-US" sz="2200" dirty="0"/>
              <a:t>Agreement is granted for a specific department, a </a:t>
            </a:r>
            <a:r>
              <a:rPr lang="en-US" sz="2200" dirty="0" smtClean="0"/>
              <a:t>declared  </a:t>
            </a:r>
            <a:r>
              <a:rPr lang="en-US" sz="2200" dirty="0"/>
              <a:t>course, or a specific computer lab as specified by Intel</a:t>
            </a:r>
            <a:r>
              <a:rPr lang="en-US" sz="22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The Software may only be used for research  </a:t>
            </a:r>
            <a:r>
              <a:rPr lang="en-US" sz="2200" dirty="0"/>
              <a:t>projects that are non-funded, </a:t>
            </a:r>
            <a:r>
              <a:rPr lang="en-US" sz="2200" dirty="0" smtClean="0"/>
              <a:t>or funded </a:t>
            </a:r>
            <a:r>
              <a:rPr lang="en-US" sz="2200" dirty="0"/>
              <a:t>by a non-profit organization</a:t>
            </a:r>
            <a:r>
              <a:rPr lang="en-US" sz="22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The Licensed Materials contain confidential and/or proprietary information of Intel and</a:t>
            </a:r>
            <a:r>
              <a:rPr lang="en-US" sz="2200" dirty="0"/>
              <a:t>, together </a:t>
            </a:r>
            <a:r>
              <a:rPr lang="en-US" sz="2200" dirty="0" smtClean="0"/>
              <a:t>with the </a:t>
            </a:r>
            <a:r>
              <a:rPr lang="en-US" sz="2200" dirty="0"/>
              <a:t>terms </a:t>
            </a:r>
            <a:r>
              <a:rPr lang="en-US" sz="2200" dirty="0" smtClean="0"/>
              <a:t>of this  </a:t>
            </a:r>
            <a:r>
              <a:rPr lang="en-US" sz="2200" dirty="0"/>
              <a:t>Agreement, are </a:t>
            </a:r>
            <a:r>
              <a:rPr lang="en-US" sz="2200" dirty="0" smtClean="0"/>
              <a:t>subject to </a:t>
            </a:r>
            <a:r>
              <a:rPr lang="en-US" sz="2200" dirty="0"/>
              <a:t>the </a:t>
            </a:r>
            <a:r>
              <a:rPr lang="en-US" sz="2200" dirty="0" smtClean="0"/>
              <a:t>Non-Disclosure Agreement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Recipient shall not incorporate  any Open Source </a:t>
            </a:r>
            <a:r>
              <a:rPr lang="en-US" sz="2200" dirty="0" smtClean="0"/>
              <a:t>Software &lt;…&gt; </a:t>
            </a:r>
            <a:r>
              <a:rPr lang="en-US" sz="2200" dirty="0"/>
              <a:t>into the Licensed Software in any manner or take any steps which </a:t>
            </a:r>
            <a:r>
              <a:rPr lang="en-US" sz="2200" dirty="0" smtClean="0"/>
              <a:t>in </a:t>
            </a:r>
            <a:r>
              <a:rPr lang="en-US" sz="2200" dirty="0"/>
              <a:t>any manner would cause the Licensed Software  to be subject to any license </a:t>
            </a:r>
            <a:r>
              <a:rPr lang="en-US" sz="2200" dirty="0" smtClean="0"/>
              <a:t>obligations </a:t>
            </a:r>
            <a:r>
              <a:rPr lang="en-US" sz="2200" dirty="0"/>
              <a:t>associated with Open Source Software</a:t>
            </a:r>
            <a:r>
              <a:rPr lang="en-US" sz="2200" dirty="0" smtClean="0"/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684" y="5479304"/>
            <a:ext cx="8413897" cy="49244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2600" dirty="0" smtClean="0"/>
              <a:t>Правило №1: если вы не уверены — спросите ментора!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2874505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Scott </a:t>
            </a:r>
            <a:r>
              <a:rPr lang="ru-RU" sz="3200" dirty="0" err="1"/>
              <a:t>Chason</a:t>
            </a:r>
            <a:r>
              <a:rPr lang="ru-RU" sz="3200" dirty="0"/>
              <a:t>. </a:t>
            </a:r>
            <a:r>
              <a:rPr lang="ru-RU" sz="3200" dirty="0" err="1">
                <a:hlinkClick r:id="rId2"/>
              </a:rPr>
              <a:t>ProGit</a:t>
            </a:r>
            <a:r>
              <a:rPr lang="ru-RU" sz="3200" dirty="0">
                <a:hlinkClick r:id="rId2"/>
              </a:rPr>
              <a:t> (русская версия)</a:t>
            </a:r>
            <a:r>
              <a:rPr lang="ru-RU" sz="3200" dirty="0"/>
              <a:t> </a:t>
            </a:r>
          </a:p>
          <a:p>
            <a:r>
              <a:rPr lang="ru-RU" sz="3200" dirty="0"/>
              <a:t>Интерактивный тур по </a:t>
            </a:r>
            <a:r>
              <a:rPr lang="ru-RU" sz="3200" dirty="0" err="1"/>
              <a:t>Git</a:t>
            </a:r>
            <a:r>
              <a:rPr lang="ru-RU" sz="3200" dirty="0"/>
              <a:t> </a:t>
            </a:r>
            <a:r>
              <a:rPr lang="ru-RU" sz="3200" dirty="0" err="1">
                <a:hlinkClick r:id="rId3"/>
              </a:rPr>
              <a:t>Git</a:t>
            </a:r>
            <a:r>
              <a:rPr lang="ru-RU" sz="3200" dirty="0">
                <a:hlinkClick r:id="rId3"/>
              </a:rPr>
              <a:t> </a:t>
            </a:r>
            <a:r>
              <a:rPr lang="ru-RU" sz="3200" dirty="0" err="1">
                <a:hlinkClick r:id="rId3"/>
              </a:rPr>
              <a:t>How</a:t>
            </a:r>
            <a:r>
              <a:rPr lang="ru-RU" sz="3200" dirty="0">
                <a:hlinkClick r:id="rId3"/>
              </a:rPr>
              <a:t> </a:t>
            </a:r>
            <a:r>
              <a:rPr lang="ru-RU" sz="3200" dirty="0" err="1">
                <a:hlinkClick r:id="rId3"/>
              </a:rPr>
              <a:t>To</a:t>
            </a:r>
            <a:r>
              <a:rPr lang="ru-RU" sz="3200" dirty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Курс «Программное моделирование вычислительных систем»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756EB-6858-4480-9D63-BA7F0DDABB99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2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32399"/>
            <a:ext cx="8334213" cy="9941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Назначение систем контроля версий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551" y="1712623"/>
            <a:ext cx="7886700" cy="326350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Единое хранилище файлов проекта ( кода / текста / картинок ...)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Удобный доступ в хранилище для многих разработчиков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Хранение истории изменений и возможность вернуться назад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Поддержка специальных паттернов коллективной разработки (патчи, ветви проекта, слияние правок многих разработчиков ...)</a:t>
            </a:r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Курс «Программное моделирование вычислительных систем»</a:t>
            </a:r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756EB-6858-4480-9D63-BA7F0DDABB9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030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Курс «Программное моделирование вычислительных систем»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756EB-6858-4480-9D63-BA7F0DDABB99}" type="slidenum">
              <a:rPr lang="ru-RU" smtClean="0"/>
              <a:t>20</a:t>
            </a:fld>
            <a:endParaRPr lang="ru-RU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12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474" y="303149"/>
            <a:ext cx="8857282" cy="9941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Git – </a:t>
            </a:r>
            <a:r>
              <a:rPr lang="ru-RU" dirty="0" smtClean="0"/>
              <a:t>распределенная система контроля версий</a:t>
            </a:r>
            <a:endParaRPr lang="ru-RU" dirty="0"/>
          </a:p>
        </p:txBody>
      </p:sp>
      <p:pic>
        <p:nvPicPr>
          <p:cNvPr id="1026" name="Picture 2" descr="http://git-scm.com/figures/18333fig0103-t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667" y="1973128"/>
            <a:ext cx="3025670" cy="3406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10006" y="1776554"/>
            <a:ext cx="4405394" cy="3793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000" dirty="0"/>
              <a:t>Git </a:t>
            </a:r>
            <a:r>
              <a:rPr lang="ru-RU" sz="2000" dirty="0"/>
              <a:t>широко используется для разработки больших проектов с большим количеством версий, ветвлений и различных сборок</a:t>
            </a:r>
          </a:p>
          <a:p>
            <a:endParaRPr lang="ru-RU" sz="1350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ru-RU" sz="2000" dirty="0"/>
              <a:t>Ключевая особенность </a:t>
            </a:r>
            <a:r>
              <a:rPr lang="en-US" sz="2000" dirty="0"/>
              <a:t>Git – </a:t>
            </a:r>
            <a:r>
              <a:rPr lang="ru-RU" sz="2000" dirty="0"/>
              <a:t>способность тысячам разработчиков обмениваться патчами напрямуяю друг с другом, без необходимости проводить все изменения через единый сервер.</a:t>
            </a:r>
          </a:p>
          <a:p>
            <a:endParaRPr lang="ru-RU" sz="1350" dirty="0"/>
          </a:p>
          <a:p>
            <a:pPr marL="214313" indent="-214313">
              <a:buFont typeface="Arial" panose="020B0604020202020204" pitchFamily="34" charset="0"/>
              <a:buChar char="•"/>
            </a:pPr>
            <a:endParaRPr lang="ru-RU" sz="135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Курс «Программное моделирование вычислительных систем»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756EB-6858-4480-9D63-BA7F0DDABB9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48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2991" y="109730"/>
            <a:ext cx="7886700" cy="994172"/>
          </a:xfrm>
        </p:spPr>
        <p:txBody>
          <a:bodyPr/>
          <a:lstStyle/>
          <a:p>
            <a:r>
              <a:rPr lang="ru-RU" dirty="0" smtClean="0"/>
              <a:t>Организация хранилища </a:t>
            </a:r>
            <a:r>
              <a:rPr lang="en-US" dirty="0" smtClean="0"/>
              <a:t>Git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62" y="1651095"/>
            <a:ext cx="7886700" cy="1089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Git – </a:t>
            </a:r>
            <a:r>
              <a:rPr lang="ru-RU" dirty="0" smtClean="0"/>
              <a:t>это мини файловая система, каждая версия в хранилище – это полноценный набор файлов (а не только изменений)</a:t>
            </a:r>
            <a:endParaRPr lang="en-US" dirty="0" smtClean="0"/>
          </a:p>
          <a:p>
            <a:r>
              <a:rPr lang="ru-RU" dirty="0" smtClean="0"/>
              <a:t>Большинство операций (история, коммит, патч) – могут проводиться локально, т.к. </a:t>
            </a:r>
            <a:r>
              <a:rPr lang="en-US" dirty="0" smtClean="0"/>
              <a:t>Git </a:t>
            </a:r>
            <a:r>
              <a:rPr lang="ru-RU" dirty="0" smtClean="0"/>
              <a:t>хранит всю историю операций и копии файлов</a:t>
            </a:r>
            <a:endParaRPr lang="ru-RU" dirty="0"/>
          </a:p>
        </p:txBody>
      </p:sp>
      <p:pic>
        <p:nvPicPr>
          <p:cNvPr id="2050" name="Picture 2" descr="http://git-scm.com/figures/18333fig0104-t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136" y="3333852"/>
            <a:ext cx="3571875" cy="1593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039964" y="3005847"/>
            <a:ext cx="54591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SVN</a:t>
            </a:r>
            <a:endParaRPr lang="ru-RU" sz="1350" dirty="0"/>
          </a:p>
        </p:txBody>
      </p:sp>
      <p:pic>
        <p:nvPicPr>
          <p:cNvPr id="2052" name="Picture 4" descr="http://git-scm.com/figures/18333fig0105-t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6341" y="3287488"/>
            <a:ext cx="3571875" cy="158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505615" y="3030272"/>
            <a:ext cx="45332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Git</a:t>
            </a:r>
            <a:endParaRPr lang="ru-RU" sz="13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Курс «Программное моделирование вычислительных систем»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756EB-6858-4480-9D63-BA7F0DDABB9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23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522" y="167593"/>
            <a:ext cx="7886700" cy="994172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Локальная</a:t>
            </a:r>
            <a:r>
              <a:rPr lang="ru-RU" dirty="0" smtClean="0"/>
              <a:t> среда разработки </a:t>
            </a:r>
            <a:r>
              <a:rPr lang="en-US" dirty="0" smtClean="0"/>
              <a:t>Git</a:t>
            </a:r>
            <a:endParaRPr lang="ru-RU" dirty="0"/>
          </a:p>
        </p:txBody>
      </p:sp>
      <p:pic>
        <p:nvPicPr>
          <p:cNvPr id="3074" name="Picture 2" descr="http://git-scm.com/figures/18333fig0106-t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522" y="1608979"/>
            <a:ext cx="2823655" cy="2597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06771" y="1185993"/>
            <a:ext cx="4841283" cy="3624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ru-RU" dirty="0"/>
              <a:t>Рабочая директория – все файлы в директории проекта (включая версионированные и не версионированные</a:t>
            </a:r>
            <a:r>
              <a:rPr lang="ru-RU" dirty="0" smtClean="0"/>
              <a:t>)</a:t>
            </a:r>
            <a:endParaRPr lang="en-US" dirty="0" smtClean="0"/>
          </a:p>
          <a:p>
            <a:endParaRPr lang="ru-RU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ru-RU" dirty="0"/>
              <a:t>Файлы, подготовленные для добавления в репозиторий – файлы, которые разработчик пометил к добавлению (изменению) в </a:t>
            </a:r>
            <a:r>
              <a:rPr lang="ru-RU" dirty="0" smtClean="0"/>
              <a:t>репозиторий</a:t>
            </a:r>
            <a:endParaRPr lang="en-US" dirty="0" smtClean="0"/>
          </a:p>
          <a:p>
            <a:endParaRPr lang="ru-RU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ru-RU" dirty="0"/>
              <a:t>Файлы репозитория – текущий снимок последней зафиксированной копии проекта + вся история + системные файлы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ru-RU" sz="1350" dirty="0"/>
          </a:p>
        </p:txBody>
      </p:sp>
      <p:sp>
        <p:nvSpPr>
          <p:cNvPr id="5" name="TextBox 4"/>
          <p:cNvSpPr txBox="1"/>
          <p:nvPr/>
        </p:nvSpPr>
        <p:spPr>
          <a:xfrm>
            <a:off x="430522" y="4921487"/>
            <a:ext cx="43414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AutoNum type="arabicPeriod"/>
            </a:pPr>
            <a:r>
              <a:rPr lang="ru-RU" sz="1600" dirty="0"/>
              <a:t>Изменяем файлы в рабочей директории</a:t>
            </a:r>
            <a:r>
              <a:rPr lang="en-US" sz="1600" dirty="0"/>
              <a:t> (modify)</a:t>
            </a:r>
            <a:endParaRPr lang="ru-RU" sz="1600" dirty="0"/>
          </a:p>
          <a:p>
            <a:pPr marL="257175" indent="-257175">
              <a:buAutoNum type="arabicPeriod"/>
            </a:pPr>
            <a:r>
              <a:rPr lang="ru-RU" sz="1600" dirty="0"/>
              <a:t>Помечаем что необходимо внести в репозиторий (</a:t>
            </a:r>
            <a:r>
              <a:rPr lang="en-US" sz="1600" dirty="0"/>
              <a:t>stage)</a:t>
            </a:r>
          </a:p>
          <a:p>
            <a:pPr marL="257175" indent="-257175">
              <a:buAutoNum type="arabicPeriod"/>
            </a:pPr>
            <a:r>
              <a:rPr lang="ru-RU" sz="1600" dirty="0"/>
              <a:t>Добавляем в репозиторий (</a:t>
            </a:r>
            <a:r>
              <a:rPr lang="en-US" sz="1600" dirty="0"/>
              <a:t>commit)</a:t>
            </a:r>
            <a:endParaRPr lang="ru-RU" sz="1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Курс «Программное моделирование вычислительных систем»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756EB-6858-4480-9D63-BA7F0DDABB9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227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4650" y="107132"/>
            <a:ext cx="7886700" cy="994172"/>
          </a:xfrm>
        </p:spPr>
        <p:txBody>
          <a:bodyPr/>
          <a:lstStyle/>
          <a:p>
            <a:r>
              <a:rPr lang="ru-RU" dirty="0" smtClean="0"/>
              <a:t>Установка </a:t>
            </a:r>
            <a:r>
              <a:rPr lang="en-US" dirty="0" smtClean="0"/>
              <a:t>Git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4462" y="1465114"/>
            <a:ext cx="7886700" cy="3263504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Debian</a:t>
            </a:r>
            <a:r>
              <a:rPr lang="en-US" dirty="0" smtClean="0"/>
              <a:t>-like:  </a:t>
            </a:r>
            <a:r>
              <a:rPr lang="en-US" dirty="0" smtClean="0">
                <a:solidFill>
                  <a:srgbClr val="0070C0"/>
                </a:solidFill>
              </a:rPr>
              <a:t>$ </a:t>
            </a:r>
            <a:r>
              <a:rPr lang="en-US" dirty="0" err="1" smtClean="0">
                <a:solidFill>
                  <a:srgbClr val="0070C0"/>
                </a:solidFill>
              </a:rPr>
              <a:t>sudo</a:t>
            </a:r>
            <a:r>
              <a:rPr lang="en-US" dirty="0" smtClean="0">
                <a:solidFill>
                  <a:srgbClr val="0070C0"/>
                </a:solidFill>
              </a:rPr>
              <a:t> apt-get </a:t>
            </a:r>
            <a:r>
              <a:rPr lang="en-US" dirty="0">
                <a:solidFill>
                  <a:srgbClr val="0070C0"/>
                </a:solidFill>
              </a:rPr>
              <a:t>install </a:t>
            </a:r>
            <a:r>
              <a:rPr lang="en-US" dirty="0" err="1" smtClean="0">
                <a:solidFill>
                  <a:srgbClr val="0070C0"/>
                </a:solidFill>
              </a:rPr>
              <a:t>git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err="1" smtClean="0"/>
              <a:t>OpenSuse</a:t>
            </a:r>
            <a:r>
              <a:rPr lang="en-US" dirty="0" smtClean="0"/>
              <a:t>: $ </a:t>
            </a:r>
            <a:r>
              <a:rPr lang="en-US" dirty="0" err="1" smtClean="0"/>
              <a:t>sudo</a:t>
            </a:r>
            <a:r>
              <a:rPr lang="en-US" dirty="0" smtClean="0"/>
              <a:t> </a:t>
            </a:r>
            <a:r>
              <a:rPr lang="en-US" dirty="0" err="1" smtClean="0"/>
              <a:t>zypper</a:t>
            </a:r>
            <a:r>
              <a:rPr lang="en-US" dirty="0" smtClean="0"/>
              <a:t> install </a:t>
            </a:r>
            <a:r>
              <a:rPr lang="en-US" dirty="0" err="1" smtClean="0"/>
              <a:t>git</a:t>
            </a:r>
            <a:endParaRPr lang="en-US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Mac: </a:t>
            </a:r>
            <a:r>
              <a:rPr lang="en-US" dirty="0">
                <a:hlinkClick r:id="rId2"/>
              </a:rPr>
              <a:t>http://sourceforge.net/projects/git-osx-installer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Windows: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msysgit.github.io</a:t>
            </a:r>
            <a:endParaRPr lang="en-US" dirty="0" smtClean="0"/>
          </a:p>
          <a:p>
            <a:endParaRPr lang="ru-RU" dirty="0"/>
          </a:p>
        </p:txBody>
      </p:sp>
      <p:pic>
        <p:nvPicPr>
          <p:cNvPr id="4098" name="Picture 2" descr="http://git-scm.com/figures/18333fig0107-t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2377" y="3828505"/>
            <a:ext cx="2500313" cy="1800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Курс «Программное моделирование вычислительных систем»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756EB-6858-4480-9D63-BA7F0DDABB9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987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-69629"/>
            <a:ext cx="8666704" cy="9941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GitHub – Git </a:t>
            </a:r>
            <a:r>
              <a:rPr lang="ru-RU" dirty="0" smtClean="0"/>
              <a:t>сервер с веб интерфейсом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362" y="924543"/>
            <a:ext cx="3724436" cy="326350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sz="5600" dirty="0" smtClean="0"/>
              <a:t>$ </a:t>
            </a:r>
            <a:r>
              <a:rPr lang="en-US" sz="5600" b="1" dirty="0" smtClean="0"/>
              <a:t>git clone https://github.com/yulyugin/ilab-simics.git</a:t>
            </a:r>
          </a:p>
          <a:p>
            <a:r>
              <a:rPr lang="en-US" sz="5600" dirty="0" smtClean="0"/>
              <a:t>Cloning into '</a:t>
            </a:r>
            <a:r>
              <a:rPr lang="en-US" sz="5600" dirty="0" err="1" smtClean="0"/>
              <a:t>ilab-simics</a:t>
            </a:r>
            <a:r>
              <a:rPr lang="en-US" sz="5600" dirty="0" smtClean="0"/>
              <a:t>'...</a:t>
            </a:r>
          </a:p>
          <a:p>
            <a:r>
              <a:rPr lang="en-US" sz="5600" dirty="0" smtClean="0"/>
              <a:t>Username for 'https://github.com': </a:t>
            </a:r>
            <a:r>
              <a:rPr lang="en-US" sz="5600" dirty="0" smtClean="0"/>
              <a:t>xxx@gmail.com</a:t>
            </a:r>
            <a:endParaRPr lang="en-US" sz="5600" dirty="0" smtClean="0"/>
          </a:p>
          <a:p>
            <a:r>
              <a:rPr lang="en-US" sz="5600" dirty="0" smtClean="0"/>
              <a:t>Password for 'https</a:t>
            </a:r>
            <a:r>
              <a:rPr lang="en-US" sz="5600" dirty="0"/>
              <a:t>:// xxx@gmail.com @</a:t>
            </a:r>
            <a:r>
              <a:rPr lang="en-US" sz="5600" dirty="0" smtClean="0"/>
              <a:t>github.com</a:t>
            </a:r>
            <a:r>
              <a:rPr lang="en-US" sz="5600" dirty="0" smtClean="0"/>
              <a:t>':</a:t>
            </a:r>
          </a:p>
          <a:p>
            <a:r>
              <a:rPr lang="en-US" sz="5600" dirty="0" smtClean="0"/>
              <a:t>remote: Counting objects: 653, done.</a:t>
            </a:r>
          </a:p>
          <a:p>
            <a:r>
              <a:rPr lang="en-US" sz="5600" dirty="0" smtClean="0"/>
              <a:t>remote: Compressing objects: 100% (280/280), done.</a:t>
            </a:r>
          </a:p>
          <a:p>
            <a:r>
              <a:rPr lang="en-US" sz="5600" dirty="0" smtClean="0"/>
              <a:t>remote: Total 653 (delta 336), reused 637 (delta 326)</a:t>
            </a:r>
          </a:p>
          <a:p>
            <a:r>
              <a:rPr lang="en-US" sz="5600" dirty="0" smtClean="0"/>
              <a:t>Receiving objects: 100% (653/653), 2.58 </a:t>
            </a:r>
            <a:r>
              <a:rPr lang="en-US" sz="5600" dirty="0" err="1" smtClean="0"/>
              <a:t>MiB</a:t>
            </a:r>
            <a:r>
              <a:rPr lang="en-US" sz="5600" dirty="0" smtClean="0"/>
              <a:t> | 105.00 </a:t>
            </a:r>
            <a:r>
              <a:rPr lang="en-US" sz="5600" dirty="0" err="1" smtClean="0"/>
              <a:t>KiB</a:t>
            </a:r>
            <a:r>
              <a:rPr lang="en-US" sz="5600" dirty="0" smtClean="0"/>
              <a:t>/s, done.</a:t>
            </a:r>
          </a:p>
          <a:p>
            <a:r>
              <a:rPr lang="en-US" sz="5600" dirty="0" smtClean="0"/>
              <a:t>Resolving deltas: 100% (336/336), done.</a:t>
            </a:r>
          </a:p>
          <a:p>
            <a:r>
              <a:rPr lang="en-US" sz="5600" dirty="0" smtClean="0"/>
              <a:t>Checking connectivity... done.</a:t>
            </a:r>
          </a:p>
          <a:p>
            <a:endParaRPr lang="ru-R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2492" t="-1416" r="-22492" b="1416"/>
          <a:stretch/>
        </p:blipFill>
        <p:spPr>
          <a:xfrm>
            <a:off x="3927636" y="924543"/>
            <a:ext cx="6716579" cy="4105921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Курс «Программное моделирование вычислительных систем»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756EB-6858-4480-9D63-BA7F0DDABB99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80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142" y="0"/>
            <a:ext cx="8955313" cy="9941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Основные операции с репозиториями</a:t>
            </a:r>
            <a:endParaRPr lang="ru-RU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248291" y="704248"/>
            <a:ext cx="6529028" cy="27055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19025" numCol="1" rtlCol="0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altLang="ru-RU" sz="1400" b="1" dirty="0">
                <a:solidFill>
                  <a:srgbClr val="F14E32"/>
                </a:solidFill>
                <a:latin typeface="Courier"/>
              </a:rPr>
              <a:t>Git Init in current folder:</a:t>
            </a:r>
            <a:endParaRPr lang="ru-RU" altLang="ru-RU" sz="1400" b="1" dirty="0">
              <a:solidFill>
                <a:srgbClr val="F14E32"/>
              </a:solidFill>
              <a:latin typeface="Courier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altLang="ru-RU" sz="1400" dirty="0">
                <a:solidFill>
                  <a:srgbClr val="F14E32"/>
                </a:solidFill>
                <a:latin typeface="Courier"/>
              </a:rPr>
              <a:t>$ git init </a:t>
            </a:r>
            <a:endParaRPr lang="en-US" altLang="ru-RU" sz="1400" dirty="0">
              <a:solidFill>
                <a:srgbClr val="F14E32"/>
              </a:solidFill>
              <a:latin typeface="Courier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altLang="ru-RU" sz="1400" dirty="0">
              <a:solidFill>
                <a:srgbClr val="F14E32"/>
              </a:solidFill>
              <a:latin typeface="Courier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ru-RU" sz="1400" b="1" dirty="0">
                <a:solidFill>
                  <a:srgbClr val="F14E32"/>
                </a:solidFill>
                <a:latin typeface="Courier"/>
              </a:rPr>
              <a:t>Git add files to stage area (mark as tracked)</a:t>
            </a:r>
            <a:endParaRPr lang="ru-RU" altLang="ru-RU" sz="1200" b="1" dirty="0"/>
          </a:p>
          <a:p>
            <a:pPr marL="0" indent="0">
              <a:lnSpc>
                <a:spcPct val="100000"/>
              </a:lnSpc>
              <a:buNone/>
            </a:pPr>
            <a:r>
              <a:rPr lang="ru-RU" altLang="ru-RU" sz="1400" dirty="0">
                <a:solidFill>
                  <a:srgbClr val="F14E32"/>
                </a:solidFill>
                <a:latin typeface="Courier"/>
              </a:rPr>
              <a:t>$ git add *.c </a:t>
            </a:r>
            <a:endParaRPr lang="en-US" altLang="ru-RU" sz="1400" dirty="0">
              <a:solidFill>
                <a:srgbClr val="F14E32"/>
              </a:solidFill>
              <a:latin typeface="Courier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altLang="ru-RU" sz="1400" dirty="0">
                <a:solidFill>
                  <a:srgbClr val="F14E32"/>
                </a:solidFill>
                <a:latin typeface="Courier"/>
              </a:rPr>
              <a:t>$ git add README </a:t>
            </a:r>
          </a:p>
          <a:p>
            <a:pPr marL="0" indent="0">
              <a:lnSpc>
                <a:spcPct val="100000"/>
              </a:lnSpc>
              <a:buNone/>
            </a:pPr>
            <a:endParaRPr lang="en-US" altLang="ru-RU" sz="1400" dirty="0">
              <a:solidFill>
                <a:srgbClr val="F14E32"/>
              </a:solidFill>
              <a:latin typeface="Courier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ru-RU" sz="1400" b="1" dirty="0">
                <a:solidFill>
                  <a:srgbClr val="F14E32"/>
                </a:solidFill>
                <a:latin typeface="Courier"/>
              </a:rPr>
              <a:t>Git commit files into new revision of local repository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altLang="ru-RU" sz="1400" dirty="0">
                <a:solidFill>
                  <a:srgbClr val="F14E32"/>
                </a:solidFill>
                <a:latin typeface="Courier"/>
              </a:rPr>
              <a:t>$ git commit -m 'initial project version' </a:t>
            </a:r>
            <a:endParaRPr lang="en-US" altLang="ru-RU" sz="1400" dirty="0">
              <a:solidFill>
                <a:srgbClr val="F14E32"/>
              </a:solidFill>
              <a:latin typeface="Courier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altLang="ru-RU" sz="1400" dirty="0">
              <a:solidFill>
                <a:srgbClr val="F14E32"/>
              </a:solidFill>
              <a:latin typeface="Courier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ru-RU" sz="1400" b="1" dirty="0">
                <a:solidFill>
                  <a:srgbClr val="F14E32"/>
                </a:solidFill>
                <a:latin typeface="Courier"/>
              </a:rPr>
              <a:t>Git clone existing repository in current folder</a:t>
            </a:r>
            <a:endParaRPr lang="ru-RU" altLang="ru-RU" sz="1200" b="1" dirty="0"/>
          </a:p>
          <a:p>
            <a:pPr marL="0" indent="0">
              <a:lnSpc>
                <a:spcPct val="100000"/>
              </a:lnSpc>
              <a:buNone/>
            </a:pPr>
            <a:r>
              <a:rPr lang="ru-RU" altLang="ru-RU" sz="1400" dirty="0">
                <a:solidFill>
                  <a:srgbClr val="F14E32"/>
                </a:solidFill>
                <a:latin typeface="Courier"/>
              </a:rPr>
              <a:t>$ git clone git://github.com/schacon/grit.git</a:t>
            </a:r>
            <a:r>
              <a:rPr lang="ru-RU" altLang="ru-RU" sz="1200" dirty="0"/>
              <a:t> </a:t>
            </a:r>
            <a:endParaRPr lang="ru-RU" altLang="ru-RU" sz="4000" dirty="0"/>
          </a:p>
        </p:txBody>
      </p:sp>
      <p:pic>
        <p:nvPicPr>
          <p:cNvPr id="5124" name="Picture 4" descr="http://git-scm.com/figures/18333fig0201-t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4450" y="3409758"/>
            <a:ext cx="4147100" cy="2629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248291" y="3559401"/>
            <a:ext cx="4572000" cy="27392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/>
              <a:t>$ vim </a:t>
            </a:r>
            <a:r>
              <a:rPr lang="en-US" sz="1200" dirty="0" err="1"/>
              <a:t>benchmarks.rb</a:t>
            </a:r>
            <a:endParaRPr lang="en-US" sz="1200" dirty="0"/>
          </a:p>
          <a:p>
            <a:r>
              <a:rPr lang="en-US" sz="1600" dirty="0"/>
              <a:t>$ </a:t>
            </a:r>
            <a:r>
              <a:rPr lang="en-US" sz="1600" b="1" dirty="0">
                <a:solidFill>
                  <a:srgbClr val="F57A65"/>
                </a:solidFill>
              </a:rPr>
              <a:t>git status</a:t>
            </a:r>
          </a:p>
          <a:p>
            <a:r>
              <a:rPr lang="en-US" sz="1200" dirty="0"/>
              <a:t>On branch master</a:t>
            </a:r>
          </a:p>
          <a:p>
            <a:r>
              <a:rPr lang="en-US" sz="1200" b="1" dirty="0"/>
              <a:t>Changes to be committed:</a:t>
            </a:r>
          </a:p>
          <a:p>
            <a:r>
              <a:rPr lang="en-US" sz="1200" dirty="0" smtClean="0"/>
              <a:t> (</a:t>
            </a:r>
            <a:r>
              <a:rPr lang="en-US" sz="1200" dirty="0"/>
              <a:t>use "git reset HEAD &lt;file&gt;..." to </a:t>
            </a:r>
            <a:r>
              <a:rPr lang="en-US" sz="1200" dirty="0" err="1"/>
              <a:t>unstage</a:t>
            </a:r>
            <a:r>
              <a:rPr lang="en-US" sz="1200" dirty="0"/>
              <a:t>)</a:t>
            </a:r>
          </a:p>
          <a:p>
            <a:endParaRPr lang="en-US" sz="1200" dirty="0"/>
          </a:p>
          <a:p>
            <a:r>
              <a:rPr lang="en-US" sz="1200" dirty="0" smtClean="0"/>
              <a:t> new </a:t>
            </a:r>
            <a:r>
              <a:rPr lang="en-US" sz="1200" dirty="0"/>
              <a:t>file</a:t>
            </a:r>
            <a:r>
              <a:rPr lang="en-US" sz="1200" dirty="0" smtClean="0"/>
              <a:t>:  </a:t>
            </a:r>
            <a:r>
              <a:rPr lang="en-US" sz="1200" dirty="0"/>
              <a:t>README</a:t>
            </a:r>
          </a:p>
          <a:p>
            <a:r>
              <a:rPr lang="en-US" sz="1200" dirty="0" smtClean="0"/>
              <a:t> modified:  </a:t>
            </a:r>
            <a:r>
              <a:rPr lang="en-US" sz="1200" dirty="0" err="1"/>
              <a:t>benchmarks.rb</a:t>
            </a:r>
            <a:endParaRPr lang="en-US" sz="1200" dirty="0"/>
          </a:p>
          <a:p>
            <a:endParaRPr lang="en-US" sz="1200" dirty="0"/>
          </a:p>
          <a:p>
            <a:r>
              <a:rPr lang="en-US" sz="1200" b="1" dirty="0"/>
              <a:t>Changes not staged for commit:</a:t>
            </a:r>
          </a:p>
          <a:p>
            <a:r>
              <a:rPr lang="en-US" sz="1200" dirty="0" smtClean="0"/>
              <a:t> (</a:t>
            </a:r>
            <a:r>
              <a:rPr lang="en-US" sz="1200" dirty="0"/>
              <a:t>use "git add &lt;file&gt;..." to update what will be committed)</a:t>
            </a:r>
          </a:p>
          <a:p>
            <a:r>
              <a:rPr lang="en-US" sz="1200" dirty="0" smtClean="0"/>
              <a:t> (</a:t>
            </a:r>
            <a:r>
              <a:rPr lang="en-US" sz="1200" dirty="0"/>
              <a:t>use "git checkout -- &lt;file&gt;..." to discard changes in working directory)</a:t>
            </a:r>
          </a:p>
          <a:p>
            <a:endParaRPr lang="en-US" sz="1200" dirty="0"/>
          </a:p>
          <a:p>
            <a:r>
              <a:rPr lang="en-US" sz="1200" dirty="0" smtClean="0"/>
              <a:t> modified:  </a:t>
            </a:r>
            <a:r>
              <a:rPr lang="en-US" sz="1200" dirty="0" err="1"/>
              <a:t>benchmarks.rb</a:t>
            </a:r>
            <a:endParaRPr lang="ru-RU" sz="12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Курс «Программное моделирование вычислительных систем»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756EB-6858-4480-9D63-BA7F0DDABB99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59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3891" y="-117427"/>
            <a:ext cx="8373995" cy="9941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Просмотр файлов в репозитории </a:t>
            </a:r>
            <a:r>
              <a:rPr lang="en-US" dirty="0" smtClean="0"/>
              <a:t>Git 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278" y="876745"/>
            <a:ext cx="5264150" cy="35178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		</a:t>
            </a:r>
            <a:r>
              <a:rPr lang="en-US" sz="24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.</a:t>
            </a:r>
            <a:r>
              <a:rPr lang="en-US" sz="2400" b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gitignore</a:t>
            </a:r>
            <a:endParaRPr lang="en-US" sz="24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# a comment - this is ignored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# no .a files</a:t>
            </a:r>
          </a:p>
          <a:p>
            <a:pPr marL="0" indent="0">
              <a:buNone/>
            </a:pPr>
            <a:r>
              <a:rPr lang="en-US" sz="1800" dirty="0"/>
              <a:t>*.a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# but do track </a:t>
            </a:r>
            <a:r>
              <a:rPr lang="en-US" sz="18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lib.a</a:t>
            </a:r>
            <a:r>
              <a:rPr lang="en-US" sz="1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, even though you're ignoring .</a:t>
            </a:r>
            <a:r>
              <a:rPr lang="en-US" sz="1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 # </a:t>
            </a:r>
            <a:r>
              <a:rPr lang="en-US" sz="1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files above</a:t>
            </a:r>
          </a:p>
          <a:p>
            <a:pPr marL="0" indent="0">
              <a:buNone/>
            </a:pPr>
            <a:r>
              <a:rPr lang="en-US" sz="1800" dirty="0"/>
              <a:t>!</a:t>
            </a:r>
            <a:r>
              <a:rPr lang="en-US" sz="1800" dirty="0" err="1"/>
              <a:t>lib.a</a:t>
            </a:r>
            <a:endParaRPr lang="en-US" sz="1800" dirty="0"/>
          </a:p>
          <a:p>
            <a:pPr marL="0" indent="0">
              <a:buNone/>
            </a:pPr>
            <a:r>
              <a:rPr lang="en-US" sz="1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# only ignore the root TODO file, not </a:t>
            </a:r>
            <a:r>
              <a:rPr lang="en-US" sz="18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subdir</a:t>
            </a:r>
            <a:r>
              <a:rPr lang="en-US" sz="1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/TODO</a:t>
            </a:r>
          </a:p>
          <a:p>
            <a:pPr marL="0" indent="0">
              <a:buNone/>
            </a:pPr>
            <a:r>
              <a:rPr lang="en-US" sz="1800" dirty="0"/>
              <a:t>/TODO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# ignore all files in the build/ directory</a:t>
            </a:r>
          </a:p>
          <a:p>
            <a:pPr marL="0" indent="0">
              <a:buNone/>
            </a:pPr>
            <a:r>
              <a:rPr lang="en-US" sz="1800" dirty="0"/>
              <a:t>build/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# ignore doc/notes.txt, but not doc/server/arch.txt</a:t>
            </a:r>
          </a:p>
          <a:p>
            <a:pPr marL="0" indent="0">
              <a:buNone/>
            </a:pPr>
            <a:r>
              <a:rPr lang="en-US" sz="1800" dirty="0"/>
              <a:t>doc/*.txt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# ignore all .txt files in the doc/ directory</a:t>
            </a:r>
          </a:p>
          <a:p>
            <a:pPr marL="0" indent="0">
              <a:buNone/>
            </a:pPr>
            <a:r>
              <a:rPr lang="en-US" sz="1800" dirty="0"/>
              <a:t>doc/**/*.txt</a:t>
            </a:r>
            <a:endParaRPr lang="ru-RU" sz="1800" dirty="0"/>
          </a:p>
        </p:txBody>
      </p:sp>
      <p:sp>
        <p:nvSpPr>
          <p:cNvPr id="4" name="Rectangle 3"/>
          <p:cNvSpPr/>
          <p:nvPr/>
        </p:nvSpPr>
        <p:spPr>
          <a:xfrm>
            <a:off x="5669110" y="1172531"/>
            <a:ext cx="335877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$ </a:t>
            </a:r>
            <a:r>
              <a:rPr lang="en-US" sz="2000" b="1" dirty="0" err="1"/>
              <a:t>git</a:t>
            </a:r>
            <a:r>
              <a:rPr lang="en-US" sz="2000" b="1" dirty="0"/>
              <a:t> </a:t>
            </a:r>
            <a:r>
              <a:rPr lang="en-US" sz="2000" b="1" dirty="0" smtClean="0"/>
              <a:t>diff  </a:t>
            </a:r>
            <a:r>
              <a:rPr lang="ru-RU" sz="2000" dirty="0"/>
              <a:t>показывает файлы</a:t>
            </a:r>
            <a:endParaRPr lang="en-US" sz="2000" b="1" dirty="0"/>
          </a:p>
          <a:p>
            <a:endParaRPr lang="en-US" sz="1500" b="1" dirty="0"/>
          </a:p>
          <a:p>
            <a:endParaRPr lang="en-US" sz="15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5726742" y="1549508"/>
            <a:ext cx="1924850" cy="633933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Untracked</a:t>
            </a:r>
            <a:endParaRPr lang="ru-RU" sz="1350" dirty="0"/>
          </a:p>
        </p:txBody>
      </p:sp>
      <p:sp>
        <p:nvSpPr>
          <p:cNvPr id="6" name="Rounded Rectangle 5"/>
          <p:cNvSpPr/>
          <p:nvPr/>
        </p:nvSpPr>
        <p:spPr>
          <a:xfrm>
            <a:off x="5726742" y="2361417"/>
            <a:ext cx="1924850" cy="63393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Modified</a:t>
            </a:r>
            <a:endParaRPr lang="ru-RU" sz="1350" dirty="0"/>
          </a:p>
        </p:txBody>
      </p:sp>
      <p:sp>
        <p:nvSpPr>
          <p:cNvPr id="7" name="Rectangle 6"/>
          <p:cNvSpPr/>
          <p:nvPr/>
        </p:nvSpPr>
        <p:spPr>
          <a:xfrm>
            <a:off x="5726742" y="3173326"/>
            <a:ext cx="316390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$ </a:t>
            </a:r>
            <a:r>
              <a:rPr lang="en-US" sz="2000" b="1" dirty="0" err="1"/>
              <a:t>git</a:t>
            </a:r>
            <a:r>
              <a:rPr lang="en-US" sz="2000" b="1" dirty="0"/>
              <a:t> </a:t>
            </a:r>
            <a:r>
              <a:rPr lang="en-US" sz="2000" b="1" dirty="0" smtClean="0"/>
              <a:t>diff </a:t>
            </a:r>
            <a:r>
              <a:rPr lang="ru-RU" sz="2000" b="1" dirty="0" smtClean="0"/>
              <a:t>--</a:t>
            </a:r>
            <a:r>
              <a:rPr lang="en-US" sz="2000" b="1" dirty="0" err="1"/>
              <a:t>satged</a:t>
            </a:r>
            <a:r>
              <a:rPr lang="en-US" sz="2000" b="1" dirty="0"/>
              <a:t> (--cached</a:t>
            </a:r>
            <a:r>
              <a:rPr lang="en-US" sz="2000" b="1" dirty="0" smtClean="0"/>
              <a:t>) </a:t>
            </a:r>
            <a:r>
              <a:rPr lang="ru-RU" sz="2000" dirty="0" smtClean="0"/>
              <a:t>показывает </a:t>
            </a:r>
            <a:r>
              <a:rPr lang="ru-RU" sz="2000" dirty="0"/>
              <a:t>файлы</a:t>
            </a:r>
            <a:endParaRPr lang="en-US" sz="2000" b="1" dirty="0"/>
          </a:p>
          <a:p>
            <a:endParaRPr lang="en-US" sz="1500" b="1" dirty="0"/>
          </a:p>
          <a:p>
            <a:endParaRPr lang="en-US" sz="15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5744776" y="3908600"/>
            <a:ext cx="1924850" cy="63393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Staged</a:t>
            </a:r>
            <a:endParaRPr lang="ru-RU" sz="135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Курс «Программное моделирование вычислительных систем»</a:t>
            </a:r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756EB-6858-4480-9D63-BA7F0DDABB99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18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3032</TotalTime>
  <Words>1547</Words>
  <Application>Microsoft Office PowerPoint</Application>
  <PresentationFormat>On-screen Show (4:3)</PresentationFormat>
  <Paragraphs>283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Consolas</vt:lpstr>
      <vt:lpstr>Courier</vt:lpstr>
      <vt:lpstr>Courier New</vt:lpstr>
      <vt:lpstr>Office Theme</vt:lpstr>
      <vt:lpstr>Основы работы с распределенной системой контроля версий Git</vt:lpstr>
      <vt:lpstr>Назначение систем контроля версий</vt:lpstr>
      <vt:lpstr>Git – распределенная система контроля версий</vt:lpstr>
      <vt:lpstr>Организация хранилища Git</vt:lpstr>
      <vt:lpstr>Локальная среда разработки Git</vt:lpstr>
      <vt:lpstr>Установка Git</vt:lpstr>
      <vt:lpstr>GitHub – Git сервер с веб интерфейсом</vt:lpstr>
      <vt:lpstr>Основные операции с репозиториями</vt:lpstr>
      <vt:lpstr>Просмотр файлов в репозитории Git </vt:lpstr>
      <vt:lpstr>Фиксирование изменений и удаление файлов</vt:lpstr>
      <vt:lpstr>Работа с изменениями</vt:lpstr>
      <vt:lpstr>Работа с удаленными репозиториями</vt:lpstr>
      <vt:lpstr>Ветвления в репозиториях Git</vt:lpstr>
      <vt:lpstr>Работа с ошибочными коммитами </vt:lpstr>
      <vt:lpstr>Откат к старому состоянию и перезапись HEAD</vt:lpstr>
      <vt:lpstr>Цикл разработки в Git / GitHub</vt:lpstr>
      <vt:lpstr>Запросы на слияние изменений  (Pull requests)</vt:lpstr>
      <vt:lpstr>PowerPoint Presentation</vt:lpstr>
      <vt:lpstr>Литература</vt:lpstr>
      <vt:lpstr>Спасибо за внимание!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работы с распределенной системой контроля версий Git</dc:title>
  <dc:creator>Kuprik, Ilya V</dc:creator>
  <cp:lastModifiedBy>Yulyugin, Evgeny</cp:lastModifiedBy>
  <cp:revision>68</cp:revision>
  <dcterms:created xsi:type="dcterms:W3CDTF">2014-09-15T16:09:28Z</dcterms:created>
  <dcterms:modified xsi:type="dcterms:W3CDTF">2015-09-18T11:14:32Z</dcterms:modified>
</cp:coreProperties>
</file>